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Cabin"/>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bi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bin-italic.fntdata"/><Relationship Id="rId30" Type="http://schemas.openxmlformats.org/officeDocument/2006/relationships/font" Target="fonts/Cabin-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Cabin-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cd621248df_5_2: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g2cd621248df_5_2: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 name="Google Shape;55;g2cd621248df_5_2: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d621248df_2_1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2cd621248df_2_1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4" name="Google Shape;154;g2cd621248df_2_1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d621248df_2_2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g2cd621248df_2_2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5" name="Google Shape;165;g2cd621248df_2_2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d621248df_5_3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g2cd621248df_5_39: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8" name="Google Shape;178;g2cd621248df_5_39: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d621248df_5_52: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2cd621248df_5_52: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9" name="Google Shape;189;g2cd621248df_5_52: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d621248df_5_7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g2cd621248df_5_71: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1" name="Google Shape;201;g2cd621248df_5_71: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d62124801_0_1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2cd62124801_0_1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3" name="Google Shape;213;g2cd62124801_0_1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d98e51cf6_3_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2cd98e51cf6_3_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4" name="Google Shape;224;g2cd98e51cf6_3_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d621248df_5_12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2cd621248df_5_123: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4" name="Google Shape;234;g2cd621248df_5_123: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d75200952_0_6: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g2cd75200952_0_6: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53" name="Google Shape;253;g2cd75200952_0_6: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d621248df_6_1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 name="Google Shape;64;g2cd621248df_6_1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 name="Google Shape;65;g2cd621248df_6_1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d621248df_7_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g2cd621248df_7_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1" name="Google Shape;81;g2cd621248df_7_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d621248df_7_1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g2cd621248df_7_18: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0" name="Google Shape;90;g2cd621248df_7_18: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d621248df_7_3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 name="Google Shape;99;g2cd621248df_7_3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0" name="Google Shape;100;g2cd621248df_7_3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d621248df_1_4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g2cd621248df_1_4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 name="Google Shape;110;g2cd621248df_1_4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d621248df_1_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g2cd621248df_1_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1" name="Google Shape;121;g2cd621248df_1_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d621248df_1_22: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2cd621248df_1_22: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2" name="Google Shape;132;g2cd621248df_1_22: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d621248df_2_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g2cd621248df_2_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3" name="Google Shape;143;g2cd621248df_2_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7.jpg"/><Relationship Id="rId5" Type="http://schemas.openxmlformats.org/officeDocument/2006/relationships/image" Target="../media/image25.jpg"/><Relationship Id="rId6"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preencoded.png" id="57" name="Google Shape;57;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 name="Google Shape;58;p15"/>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preencoded.png" id="59" name="Google Shape;59;p15"/>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
        <p:nvSpPr>
          <p:cNvPr id="60" name="Google Shape;60;p15"/>
          <p:cNvSpPr/>
          <p:nvPr/>
        </p:nvSpPr>
        <p:spPr>
          <a:xfrm>
            <a:off x="464418" y="707380"/>
            <a:ext cx="4786164" cy="1602209"/>
          </a:xfrm>
          <a:prstGeom prst="rect">
            <a:avLst/>
          </a:prstGeom>
          <a:noFill/>
          <a:ln>
            <a:noFill/>
          </a:ln>
        </p:spPr>
        <p:txBody>
          <a:bodyPr anchorCtr="0" anchor="t" bIns="28575" lIns="57150" spcFirstLastPara="1" rIns="57150" wrap="square" tIns="28575">
            <a:noAutofit/>
          </a:bodyPr>
          <a:lstStyle/>
          <a:p>
            <a:pPr indent="0" lvl="0" marL="0" marR="0" rtl="0" algn="l">
              <a:lnSpc>
                <a:spcPct val="125004"/>
              </a:lnSpc>
              <a:spcBef>
                <a:spcPts val="0"/>
              </a:spcBef>
              <a:spcAft>
                <a:spcPts val="0"/>
              </a:spcAft>
              <a:buClr>
                <a:srgbClr val="FFFFFF"/>
              </a:buClr>
              <a:buSzPts val="3400"/>
              <a:buFont typeface="Unbounded"/>
              <a:buNone/>
            </a:pPr>
            <a:r>
              <a:rPr b="1" lang="en" sz="3400">
                <a:solidFill>
                  <a:srgbClr val="FFFFFF"/>
                </a:solidFill>
                <a:latin typeface="Georgia"/>
                <a:ea typeface="Georgia"/>
                <a:cs typeface="Georgia"/>
                <a:sym typeface="Georgia"/>
              </a:rPr>
              <a:t>Exploring the Fascinating World of Terrorism Data</a:t>
            </a:r>
            <a:endParaRPr b="1" sz="3400">
              <a:solidFill>
                <a:schemeClr val="dk1"/>
              </a:solidFill>
              <a:latin typeface="Georgia"/>
              <a:ea typeface="Georgia"/>
              <a:cs typeface="Georgia"/>
              <a:sym typeface="Georgia"/>
            </a:endParaRPr>
          </a:p>
        </p:txBody>
      </p:sp>
      <p:sp>
        <p:nvSpPr>
          <p:cNvPr id="61" name="Google Shape;61;p15"/>
          <p:cNvSpPr txBox="1"/>
          <p:nvPr/>
        </p:nvSpPr>
        <p:spPr>
          <a:xfrm>
            <a:off x="213725" y="3017475"/>
            <a:ext cx="5366700" cy="16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u="sng">
                <a:solidFill>
                  <a:schemeClr val="lt1"/>
                </a:solidFill>
                <a:latin typeface="Cabin"/>
                <a:ea typeface="Cabin"/>
                <a:cs typeface="Cabin"/>
                <a:sym typeface="Cabin"/>
              </a:rPr>
              <a:t>Project 1 Team 5</a:t>
            </a:r>
            <a:endParaRPr b="1" sz="1600" u="sng">
              <a:solidFill>
                <a:schemeClr val="lt1"/>
              </a:solidFill>
              <a:latin typeface="Cabin"/>
              <a:ea typeface="Cabin"/>
              <a:cs typeface="Cabin"/>
              <a:sym typeface="Cabin"/>
            </a:endParaRPr>
          </a:p>
          <a:p>
            <a:pPr indent="0" lvl="0" marL="0" rtl="0" algn="ctr">
              <a:spcBef>
                <a:spcPts val="0"/>
              </a:spcBef>
              <a:spcAft>
                <a:spcPts val="0"/>
              </a:spcAft>
              <a:buNone/>
            </a:pPr>
            <a:br>
              <a:rPr lang="en">
                <a:solidFill>
                  <a:schemeClr val="lt1"/>
                </a:solidFill>
                <a:latin typeface="Cabin"/>
                <a:ea typeface="Cabin"/>
                <a:cs typeface="Cabin"/>
                <a:sym typeface="Cabin"/>
              </a:rPr>
            </a:br>
            <a:r>
              <a:rPr lang="en">
                <a:solidFill>
                  <a:schemeClr val="lt1"/>
                </a:solidFill>
                <a:latin typeface="Cabin"/>
                <a:ea typeface="Cabin"/>
                <a:cs typeface="Cabin"/>
                <a:sym typeface="Cabin"/>
              </a:rPr>
              <a:t>Krishna Mistry</a:t>
            </a:r>
            <a:br>
              <a:rPr lang="en">
                <a:solidFill>
                  <a:schemeClr val="lt1"/>
                </a:solidFill>
                <a:latin typeface="Cabin"/>
                <a:ea typeface="Cabin"/>
                <a:cs typeface="Cabin"/>
                <a:sym typeface="Cabin"/>
              </a:rPr>
            </a:br>
            <a:r>
              <a:rPr lang="en">
                <a:solidFill>
                  <a:schemeClr val="lt1"/>
                </a:solidFill>
                <a:latin typeface="Cabin"/>
                <a:ea typeface="Cabin"/>
                <a:cs typeface="Cabin"/>
                <a:sym typeface="Cabin"/>
              </a:rPr>
              <a:t>Mahind Rao</a:t>
            </a:r>
            <a:br>
              <a:rPr lang="en">
                <a:solidFill>
                  <a:schemeClr val="lt1"/>
                </a:solidFill>
                <a:latin typeface="Cabin"/>
                <a:ea typeface="Cabin"/>
                <a:cs typeface="Cabin"/>
                <a:sym typeface="Cabin"/>
              </a:rPr>
            </a:br>
            <a:r>
              <a:rPr lang="en">
                <a:solidFill>
                  <a:schemeClr val="lt1"/>
                </a:solidFill>
                <a:latin typeface="Cabin"/>
                <a:ea typeface="Cabin"/>
                <a:cs typeface="Cabin"/>
                <a:sym typeface="Cabin"/>
              </a:rPr>
              <a:t>Rachel Schoen</a:t>
            </a:r>
            <a:endParaRPr>
              <a:solidFill>
                <a:schemeClr val="lt1"/>
              </a:solidFill>
              <a:latin typeface="Cabin"/>
              <a:ea typeface="Cabin"/>
              <a:cs typeface="Cabin"/>
              <a:sym typeface="Cabin"/>
            </a:endParaRPr>
          </a:p>
          <a:p>
            <a:pPr indent="0" lvl="0" marL="0" rtl="0" algn="ctr">
              <a:spcBef>
                <a:spcPts val="0"/>
              </a:spcBef>
              <a:spcAft>
                <a:spcPts val="0"/>
              </a:spcAft>
              <a:buNone/>
            </a:pPr>
            <a:r>
              <a:rPr lang="en">
                <a:solidFill>
                  <a:schemeClr val="lt1"/>
                </a:solidFill>
                <a:latin typeface="Cabin"/>
                <a:ea typeface="Cabin"/>
                <a:cs typeface="Cabin"/>
                <a:sym typeface="Cabin"/>
              </a:rPr>
              <a:t>Nicole Rennie</a:t>
            </a:r>
            <a:endParaRPr>
              <a:solidFill>
                <a:schemeClr val="lt1"/>
              </a:solidFill>
              <a:latin typeface="Cabin"/>
              <a:ea typeface="Cabin"/>
              <a:cs typeface="Cabin"/>
              <a:sym typeface="Cabin"/>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preencoded.png" id="156" name="Google Shape;156;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7" name="Google Shape;157;p24"/>
          <p:cNvSpPr/>
          <p:nvPr/>
        </p:nvSpPr>
        <p:spPr>
          <a:xfrm>
            <a:off x="0" y="0"/>
            <a:ext cx="9144000" cy="51462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58" name="Google Shape;158;p24"/>
          <p:cNvSpPr/>
          <p:nvPr/>
        </p:nvSpPr>
        <p:spPr>
          <a:xfrm>
            <a:off x="278001" y="381525"/>
            <a:ext cx="7395600" cy="8670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FFFFFF"/>
              </a:buClr>
              <a:buSzPts val="2700"/>
              <a:buFont typeface="Unbounded"/>
              <a:buNone/>
            </a:pPr>
            <a:r>
              <a:rPr lang="en" sz="2800">
                <a:solidFill>
                  <a:srgbClr val="FFFFFF"/>
                </a:solidFill>
                <a:latin typeface="Georgia"/>
                <a:ea typeface="Georgia"/>
                <a:cs typeface="Georgia"/>
                <a:sym typeface="Georgia"/>
              </a:rPr>
              <a:t>Identify countries with highest and lowest tourism rates (by number of tourists).</a:t>
            </a:r>
            <a:endParaRPr sz="2800">
              <a:solidFill>
                <a:schemeClr val="dk1"/>
              </a:solidFill>
              <a:latin typeface="Georgia"/>
              <a:ea typeface="Georgia"/>
              <a:cs typeface="Georgia"/>
              <a:sym typeface="Georgia"/>
            </a:endParaRPr>
          </a:p>
        </p:txBody>
      </p:sp>
      <p:sp>
        <p:nvSpPr>
          <p:cNvPr id="159" name="Google Shape;159;p24"/>
          <p:cNvSpPr/>
          <p:nvPr/>
        </p:nvSpPr>
        <p:spPr>
          <a:xfrm>
            <a:off x="7202625" y="1282613"/>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
        <p:nvSpPr>
          <p:cNvPr id="160" name="Google Shape;160;p24"/>
          <p:cNvSpPr/>
          <p:nvPr/>
        </p:nvSpPr>
        <p:spPr>
          <a:xfrm>
            <a:off x="6988100" y="1650788"/>
            <a:ext cx="1944000" cy="30822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None/>
            </a:pPr>
            <a:r>
              <a:rPr lang="en" sz="1200">
                <a:solidFill>
                  <a:schemeClr val="lt1"/>
                </a:solidFill>
                <a:latin typeface="Cabin"/>
                <a:ea typeface="Cabin"/>
                <a:cs typeface="Cabin"/>
                <a:sym typeface="Cabin"/>
              </a:rPr>
              <a:t>Highest number of tourists is </a:t>
            </a:r>
            <a:r>
              <a:rPr b="1" lang="en" sz="1200">
                <a:solidFill>
                  <a:schemeClr val="lt1"/>
                </a:solidFill>
                <a:latin typeface="Cabin"/>
                <a:ea typeface="Cabin"/>
                <a:cs typeface="Cabin"/>
                <a:sym typeface="Cabin"/>
              </a:rPr>
              <a:t>France</a:t>
            </a:r>
            <a:r>
              <a:rPr lang="en" sz="1200">
                <a:solidFill>
                  <a:schemeClr val="lt1"/>
                </a:solidFill>
                <a:latin typeface="Cabin"/>
                <a:ea typeface="Cabin"/>
                <a:cs typeface="Cabin"/>
                <a:sym typeface="Cabin"/>
              </a:rPr>
              <a:t> at </a:t>
            </a:r>
            <a:r>
              <a:rPr b="1" lang="en" sz="1200">
                <a:solidFill>
                  <a:schemeClr val="lt1"/>
                </a:solidFill>
                <a:latin typeface="Cabin"/>
                <a:ea typeface="Cabin"/>
                <a:cs typeface="Cabin"/>
                <a:sym typeface="Cabin"/>
              </a:rPr>
              <a:t>117.1 million</a:t>
            </a:r>
            <a:r>
              <a:rPr lang="en" sz="1200">
                <a:solidFill>
                  <a:schemeClr val="lt1"/>
                </a:solidFill>
                <a:latin typeface="Cabin"/>
                <a:ea typeface="Cabin"/>
                <a:cs typeface="Cabin"/>
                <a:sym typeface="Cabin"/>
              </a:rPr>
              <a:t>.</a:t>
            </a:r>
            <a:br>
              <a:rPr lang="en" sz="1200">
                <a:solidFill>
                  <a:schemeClr val="lt1"/>
                </a:solidFill>
                <a:latin typeface="Cabin"/>
                <a:ea typeface="Cabin"/>
                <a:cs typeface="Cabin"/>
                <a:sym typeface="Cabin"/>
              </a:rPr>
            </a:br>
            <a:endParaRPr sz="500">
              <a:solidFill>
                <a:schemeClr val="lt1"/>
              </a:solidFill>
              <a:latin typeface="Cabin"/>
              <a:ea typeface="Cabin"/>
              <a:cs typeface="Cabin"/>
              <a:sym typeface="Cabin"/>
            </a:endParaRPr>
          </a:p>
          <a:p>
            <a:pPr indent="0" lvl="0" marL="0" rtl="0" algn="l">
              <a:lnSpc>
                <a:spcPct val="150000"/>
              </a:lnSpc>
              <a:spcBef>
                <a:spcPts val="0"/>
              </a:spcBef>
              <a:spcAft>
                <a:spcPts val="0"/>
              </a:spcAft>
              <a:buNone/>
            </a:pPr>
            <a:r>
              <a:rPr lang="en" sz="1200">
                <a:solidFill>
                  <a:schemeClr val="lt1"/>
                </a:solidFill>
                <a:latin typeface="Cabin"/>
                <a:ea typeface="Cabin"/>
                <a:cs typeface="Cabin"/>
                <a:sym typeface="Cabin"/>
              </a:rPr>
              <a:t>Lowest number of tourists is </a:t>
            </a:r>
            <a:r>
              <a:rPr b="1" lang="en" sz="1200">
                <a:solidFill>
                  <a:schemeClr val="lt1"/>
                </a:solidFill>
                <a:latin typeface="Cabin"/>
                <a:ea typeface="Cabin"/>
                <a:cs typeface="Cabin"/>
                <a:sym typeface="Cabin"/>
              </a:rPr>
              <a:t>Moldova</a:t>
            </a:r>
            <a:r>
              <a:rPr lang="en" sz="1200">
                <a:solidFill>
                  <a:schemeClr val="lt1"/>
                </a:solidFill>
                <a:latin typeface="Cabin"/>
                <a:ea typeface="Cabin"/>
                <a:cs typeface="Cabin"/>
                <a:sym typeface="Cabin"/>
              </a:rPr>
              <a:t> at less than 1 million (unspecified).</a:t>
            </a:r>
            <a:br>
              <a:rPr lang="en" sz="1200">
                <a:solidFill>
                  <a:schemeClr val="lt1"/>
                </a:solidFill>
                <a:latin typeface="Cabin"/>
                <a:ea typeface="Cabin"/>
                <a:cs typeface="Cabin"/>
                <a:sym typeface="Cabin"/>
              </a:rPr>
            </a:br>
            <a:endParaRPr sz="500">
              <a:solidFill>
                <a:schemeClr val="lt1"/>
              </a:solidFill>
              <a:latin typeface="Cabin"/>
              <a:ea typeface="Cabin"/>
              <a:cs typeface="Cabin"/>
              <a:sym typeface="Cabin"/>
            </a:endParaRPr>
          </a:p>
          <a:p>
            <a:pPr indent="0" lvl="0" marL="0" rtl="0" algn="l">
              <a:lnSpc>
                <a:spcPct val="150000"/>
              </a:lnSpc>
              <a:spcBef>
                <a:spcPts val="0"/>
              </a:spcBef>
              <a:spcAft>
                <a:spcPts val="0"/>
              </a:spcAft>
              <a:buNone/>
            </a:pPr>
            <a:r>
              <a:rPr lang="en" sz="1200">
                <a:solidFill>
                  <a:schemeClr val="lt1"/>
                </a:solidFill>
                <a:latin typeface="Cabin"/>
                <a:ea typeface="Cabin"/>
                <a:cs typeface="Cabin"/>
                <a:sym typeface="Cabin"/>
              </a:rPr>
              <a:t>Generally, most tourists go to North America or Western Europe, and tend to not go to the Middle East or Eastern Europe.</a:t>
            </a:r>
            <a:endParaRPr sz="1200">
              <a:solidFill>
                <a:schemeClr val="lt1"/>
              </a:solidFill>
              <a:latin typeface="Cabin"/>
              <a:ea typeface="Cabin"/>
              <a:cs typeface="Cabin"/>
              <a:sym typeface="Cabin"/>
            </a:endParaRPr>
          </a:p>
        </p:txBody>
      </p:sp>
      <p:pic>
        <p:nvPicPr>
          <p:cNvPr id="161" name="Google Shape;161;p24"/>
          <p:cNvPicPr preferRelativeResize="0"/>
          <p:nvPr/>
        </p:nvPicPr>
        <p:blipFill>
          <a:blip r:embed="rId4">
            <a:alphaModFix/>
          </a:blip>
          <a:stretch>
            <a:fillRect/>
          </a:stretch>
        </p:blipFill>
        <p:spPr>
          <a:xfrm>
            <a:off x="278000" y="1742088"/>
            <a:ext cx="6494076" cy="2899625"/>
          </a:xfrm>
          <a:prstGeom prst="rect">
            <a:avLst/>
          </a:prstGeom>
          <a:solidFill>
            <a:srgbClr val="112836"/>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preencoded.png" id="167" name="Google Shape;167;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8" name="Google Shape;168;p25"/>
          <p:cNvSpPr/>
          <p:nvPr/>
        </p:nvSpPr>
        <p:spPr>
          <a:xfrm>
            <a:off x="0" y="0"/>
            <a:ext cx="9144000" cy="51462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69" name="Google Shape;169;p25"/>
          <p:cNvSpPr/>
          <p:nvPr/>
        </p:nvSpPr>
        <p:spPr>
          <a:xfrm>
            <a:off x="278000" y="381525"/>
            <a:ext cx="8132400" cy="8670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FFFFFF"/>
              </a:buClr>
              <a:buSzPts val="2700"/>
              <a:buFont typeface="Unbounded"/>
              <a:buNone/>
            </a:pPr>
            <a:r>
              <a:rPr lang="en" sz="2800">
                <a:solidFill>
                  <a:srgbClr val="FFFFFF"/>
                </a:solidFill>
                <a:latin typeface="Georgia"/>
                <a:ea typeface="Georgia"/>
                <a:cs typeface="Georgia"/>
                <a:sym typeface="Georgia"/>
              </a:rPr>
              <a:t>Compare the number of tourists to the number of terrorist incidents</a:t>
            </a:r>
            <a:endParaRPr sz="2800">
              <a:solidFill>
                <a:schemeClr val="dk1"/>
              </a:solidFill>
              <a:latin typeface="Georgia"/>
              <a:ea typeface="Georgia"/>
              <a:cs typeface="Georgia"/>
              <a:sym typeface="Georgia"/>
            </a:endParaRPr>
          </a:p>
        </p:txBody>
      </p:sp>
      <p:sp>
        <p:nvSpPr>
          <p:cNvPr id="170" name="Google Shape;170;p25"/>
          <p:cNvSpPr/>
          <p:nvPr/>
        </p:nvSpPr>
        <p:spPr>
          <a:xfrm>
            <a:off x="7307075" y="1504613"/>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
        <p:nvSpPr>
          <p:cNvPr id="171" name="Google Shape;171;p25"/>
          <p:cNvSpPr/>
          <p:nvPr/>
        </p:nvSpPr>
        <p:spPr>
          <a:xfrm>
            <a:off x="7072325" y="1982725"/>
            <a:ext cx="1898100" cy="27858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lt1"/>
                </a:solidFill>
                <a:latin typeface="Cabin"/>
                <a:ea typeface="Cabin"/>
                <a:cs typeface="Cabin"/>
                <a:sym typeface="Cabin"/>
              </a:rPr>
              <a:t>These findings indicate that, generally speaking, terrorists </a:t>
            </a:r>
            <a:r>
              <a:rPr b="1" lang="en" sz="1200">
                <a:solidFill>
                  <a:schemeClr val="lt1"/>
                </a:solidFill>
                <a:latin typeface="Cabin"/>
                <a:ea typeface="Cabin"/>
                <a:cs typeface="Cabin"/>
                <a:sym typeface="Cabin"/>
              </a:rPr>
              <a:t>do not appear to specifically target tourists</a:t>
            </a:r>
            <a:r>
              <a:rPr lang="en" sz="1200">
                <a:solidFill>
                  <a:schemeClr val="lt1"/>
                </a:solidFill>
                <a:latin typeface="Cabin"/>
                <a:ea typeface="Cabin"/>
                <a:cs typeface="Cabin"/>
                <a:sym typeface="Cabin"/>
              </a:rPr>
              <a:t>, but further research would be needed to definitively conclude which variables terrorists do target.</a:t>
            </a:r>
            <a:endParaRPr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id="172" name="Google Shape;172;p25"/>
          <p:cNvPicPr preferRelativeResize="0"/>
          <p:nvPr/>
        </p:nvPicPr>
        <p:blipFill>
          <a:blip r:embed="rId4">
            <a:alphaModFix/>
          </a:blip>
          <a:stretch>
            <a:fillRect/>
          </a:stretch>
        </p:blipFill>
        <p:spPr>
          <a:xfrm>
            <a:off x="2248650" y="1504625"/>
            <a:ext cx="4646700" cy="3485025"/>
          </a:xfrm>
          <a:prstGeom prst="rect">
            <a:avLst/>
          </a:prstGeom>
          <a:noFill/>
          <a:ln>
            <a:noFill/>
          </a:ln>
        </p:spPr>
      </p:pic>
      <p:sp>
        <p:nvSpPr>
          <p:cNvPr id="173" name="Google Shape;173;p25"/>
          <p:cNvSpPr/>
          <p:nvPr/>
        </p:nvSpPr>
        <p:spPr>
          <a:xfrm>
            <a:off x="382575" y="2472250"/>
            <a:ext cx="1518000" cy="2502600"/>
          </a:xfrm>
          <a:prstGeom prst="rect">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rPr lang="en" sz="1200">
                <a:solidFill>
                  <a:schemeClr val="lt1"/>
                </a:solidFill>
                <a:latin typeface="Cabin"/>
                <a:ea typeface="Cabin"/>
                <a:cs typeface="Cabin"/>
                <a:sym typeface="Cabin"/>
              </a:rPr>
              <a:t>This indicates a weak, but positive, correlation.</a:t>
            </a:r>
            <a:endParaRPr sz="1200">
              <a:solidFill>
                <a:schemeClr val="lt1"/>
              </a:solidFill>
              <a:latin typeface="Cabin"/>
              <a:ea typeface="Cabin"/>
              <a:cs typeface="Cabin"/>
              <a:sym typeface="Cabin"/>
            </a:endParaRPr>
          </a:p>
          <a:p>
            <a:pPr indent="0" lvl="0" marL="0" marR="0" rtl="0" algn="l">
              <a:spcBef>
                <a:spcPts val="0"/>
              </a:spcBef>
              <a:spcAft>
                <a:spcPts val="0"/>
              </a:spcAft>
              <a:buNone/>
            </a:pPr>
            <a:r>
              <a:t/>
            </a:r>
            <a:endParaRPr sz="1200">
              <a:solidFill>
                <a:schemeClr val="lt1"/>
              </a:solidFill>
              <a:latin typeface="Cabin"/>
              <a:ea typeface="Cabin"/>
              <a:cs typeface="Cabin"/>
              <a:sym typeface="Cabin"/>
            </a:endParaRPr>
          </a:p>
          <a:p>
            <a:pPr indent="0" lvl="0" marL="0" marR="0" rtl="0" algn="l">
              <a:spcBef>
                <a:spcPts val="0"/>
              </a:spcBef>
              <a:spcAft>
                <a:spcPts val="0"/>
              </a:spcAft>
              <a:buNone/>
            </a:pPr>
            <a:r>
              <a:rPr lang="en" sz="1200">
                <a:solidFill>
                  <a:schemeClr val="lt1"/>
                </a:solidFill>
                <a:latin typeface="Cabin"/>
                <a:ea typeface="Cabin"/>
                <a:cs typeface="Cabin"/>
                <a:sym typeface="Cabin"/>
              </a:rPr>
              <a:t>In broad terms, this means there is little evidence that the more tourists a country has, the more likely it will be have incidents of terrorism.</a:t>
            </a:r>
            <a:endParaRPr sz="1200">
              <a:solidFill>
                <a:schemeClr val="lt1"/>
              </a:solidFill>
              <a:latin typeface="Cabin"/>
              <a:ea typeface="Cabin"/>
              <a:cs typeface="Cabin"/>
              <a:sym typeface="Cabin"/>
            </a:endParaRPr>
          </a:p>
        </p:txBody>
      </p:sp>
      <p:sp>
        <p:nvSpPr>
          <p:cNvPr id="174" name="Google Shape;174;p25"/>
          <p:cNvSpPr/>
          <p:nvPr/>
        </p:nvSpPr>
        <p:spPr>
          <a:xfrm>
            <a:off x="382575" y="1629975"/>
            <a:ext cx="1518000" cy="6657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SzPts val="1100"/>
              <a:buNone/>
            </a:pPr>
            <a:r>
              <a:rPr b="1" lang="en" sz="1200">
                <a:solidFill>
                  <a:schemeClr val="lt1"/>
                </a:solidFill>
                <a:latin typeface="Cabin"/>
                <a:ea typeface="Cabin"/>
                <a:cs typeface="Cabin"/>
                <a:sym typeface="Cabin"/>
              </a:rPr>
              <a:t>Correlation coefficient: 0.28</a:t>
            </a:r>
            <a:endParaRPr b="1"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preencoded.png" id="180" name="Google Shape;180;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1" name="Google Shape;181;p26"/>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82" name="Google Shape;182;p26"/>
          <p:cNvSpPr/>
          <p:nvPr/>
        </p:nvSpPr>
        <p:spPr>
          <a:xfrm>
            <a:off x="966825" y="1255075"/>
            <a:ext cx="4038300" cy="23706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FFFFFF"/>
              </a:buClr>
              <a:buSzPts val="2500"/>
              <a:buFont typeface="Unbounded"/>
              <a:buNone/>
            </a:pPr>
            <a:r>
              <a:rPr b="1" lang="en" sz="2200">
                <a:solidFill>
                  <a:schemeClr val="lt1"/>
                </a:solidFill>
                <a:latin typeface="Georgia"/>
                <a:ea typeface="Georgia"/>
                <a:cs typeface="Georgia"/>
                <a:sym typeface="Georgia"/>
              </a:rPr>
              <a:t>Q4: Investigation on whether certain countries exhibit dominance in specific types of terrorist activities, and explore underlying explanatory factors</a:t>
            </a:r>
            <a:endParaRPr b="1" sz="2200">
              <a:solidFill>
                <a:schemeClr val="lt1"/>
              </a:solidFill>
              <a:latin typeface="Georgia"/>
              <a:ea typeface="Georgia"/>
              <a:cs typeface="Georgia"/>
              <a:sym typeface="Georgia"/>
            </a:endParaRPr>
          </a:p>
        </p:txBody>
      </p:sp>
      <p:pic>
        <p:nvPicPr>
          <p:cNvPr id="183" name="Google Shape;183;p26"/>
          <p:cNvPicPr preferRelativeResize="0"/>
          <p:nvPr/>
        </p:nvPicPr>
        <p:blipFill>
          <a:blip r:embed="rId4">
            <a:alphaModFix/>
          </a:blip>
          <a:stretch>
            <a:fillRect/>
          </a:stretch>
        </p:blipFill>
        <p:spPr>
          <a:xfrm>
            <a:off x="5771575" y="0"/>
            <a:ext cx="3372425" cy="2154903"/>
          </a:xfrm>
          <a:prstGeom prst="rect">
            <a:avLst/>
          </a:prstGeom>
          <a:noFill/>
          <a:ln>
            <a:noFill/>
          </a:ln>
        </p:spPr>
      </p:pic>
      <p:pic>
        <p:nvPicPr>
          <p:cNvPr id="184" name="Google Shape;184;p26"/>
          <p:cNvPicPr preferRelativeResize="0"/>
          <p:nvPr/>
        </p:nvPicPr>
        <p:blipFill>
          <a:blip r:embed="rId5">
            <a:alphaModFix/>
          </a:blip>
          <a:stretch>
            <a:fillRect/>
          </a:stretch>
        </p:blipFill>
        <p:spPr>
          <a:xfrm>
            <a:off x="5771575" y="2170013"/>
            <a:ext cx="3372427" cy="1679925"/>
          </a:xfrm>
          <a:prstGeom prst="rect">
            <a:avLst/>
          </a:prstGeom>
          <a:noFill/>
          <a:ln>
            <a:noFill/>
          </a:ln>
        </p:spPr>
      </p:pic>
      <p:pic>
        <p:nvPicPr>
          <p:cNvPr id="185" name="Google Shape;185;p26"/>
          <p:cNvPicPr preferRelativeResize="0"/>
          <p:nvPr/>
        </p:nvPicPr>
        <p:blipFill>
          <a:blip r:embed="rId6">
            <a:alphaModFix/>
          </a:blip>
          <a:stretch>
            <a:fillRect/>
          </a:stretch>
        </p:blipFill>
        <p:spPr>
          <a:xfrm>
            <a:off x="5771575" y="3865057"/>
            <a:ext cx="3372424" cy="12784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preencoded.png" id="191" name="Google Shape;191;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2" name="Google Shape;192;p27"/>
          <p:cNvSpPr/>
          <p:nvPr/>
        </p:nvSpPr>
        <p:spPr>
          <a:xfrm>
            <a:off x="0" y="0"/>
            <a:ext cx="9144000" cy="514417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93" name="Google Shape;193;p27"/>
          <p:cNvSpPr/>
          <p:nvPr/>
        </p:nvSpPr>
        <p:spPr>
          <a:xfrm>
            <a:off x="5756000" y="1363575"/>
            <a:ext cx="2892600" cy="35064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id="194" name="Google Shape;194;p27"/>
          <p:cNvPicPr preferRelativeResize="0"/>
          <p:nvPr/>
        </p:nvPicPr>
        <p:blipFill>
          <a:blip r:embed="rId4">
            <a:alphaModFix/>
          </a:blip>
          <a:stretch>
            <a:fillRect/>
          </a:stretch>
        </p:blipFill>
        <p:spPr>
          <a:xfrm>
            <a:off x="308176" y="919476"/>
            <a:ext cx="5113950" cy="3950550"/>
          </a:xfrm>
          <a:prstGeom prst="rect">
            <a:avLst/>
          </a:prstGeom>
          <a:noFill/>
          <a:ln>
            <a:noFill/>
          </a:ln>
        </p:spPr>
      </p:pic>
      <p:sp>
        <p:nvSpPr>
          <p:cNvPr id="195" name="Google Shape;195;p27"/>
          <p:cNvSpPr txBox="1"/>
          <p:nvPr/>
        </p:nvSpPr>
        <p:spPr>
          <a:xfrm>
            <a:off x="5756000" y="882500"/>
            <a:ext cx="2779200" cy="35673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1500"/>
              </a:spcBef>
              <a:spcAft>
                <a:spcPts val="0"/>
              </a:spcAft>
              <a:buNone/>
            </a:pPr>
            <a:r>
              <a:t/>
            </a:r>
            <a:endParaRPr b="1" sz="1000">
              <a:solidFill>
                <a:schemeClr val="lt1"/>
              </a:solidFill>
            </a:endParaRPr>
          </a:p>
          <a:p>
            <a:pPr indent="0" lvl="0" marL="0" rtl="0" algn="l">
              <a:lnSpc>
                <a:spcPct val="100000"/>
              </a:lnSpc>
              <a:spcBef>
                <a:spcPts val="1500"/>
              </a:spcBef>
              <a:spcAft>
                <a:spcPts val="0"/>
              </a:spcAft>
              <a:buNone/>
            </a:pPr>
            <a:r>
              <a:rPr lang="en" sz="1200">
                <a:solidFill>
                  <a:schemeClr val="lt1"/>
                </a:solidFill>
                <a:latin typeface="Cabin"/>
                <a:ea typeface="Cabin"/>
                <a:cs typeface="Cabin"/>
                <a:sym typeface="Cabin"/>
              </a:rPr>
              <a:t>The findings highlight the diverse methods employed by terrorists.</a:t>
            </a:r>
            <a:endParaRPr sz="1200">
              <a:solidFill>
                <a:schemeClr val="lt1"/>
              </a:solidFill>
              <a:latin typeface="Cabin"/>
              <a:ea typeface="Cabin"/>
              <a:cs typeface="Cabin"/>
              <a:sym typeface="Cabin"/>
            </a:endParaRPr>
          </a:p>
          <a:p>
            <a:pPr indent="0" lvl="0" marL="0" rtl="0" algn="l">
              <a:lnSpc>
                <a:spcPct val="100000"/>
              </a:lnSpc>
              <a:spcBef>
                <a:spcPts val="1500"/>
              </a:spcBef>
              <a:spcAft>
                <a:spcPts val="0"/>
              </a:spcAft>
              <a:buNone/>
            </a:pPr>
            <a:r>
              <a:rPr lang="en" sz="1200">
                <a:solidFill>
                  <a:schemeClr val="lt1"/>
                </a:solidFill>
                <a:latin typeface="Cabin"/>
                <a:ea typeface="Cabin"/>
                <a:cs typeface="Cabin"/>
                <a:sym typeface="Cabin"/>
              </a:rPr>
              <a:t>Bombing/explosion, armed assault, and assassination standing out as prominent tactics. </a:t>
            </a:r>
            <a:endParaRPr sz="1200">
              <a:solidFill>
                <a:schemeClr val="lt1"/>
              </a:solidFill>
              <a:latin typeface="Cabin"/>
              <a:ea typeface="Cabin"/>
              <a:cs typeface="Cabin"/>
              <a:sym typeface="Cabin"/>
            </a:endParaRPr>
          </a:p>
          <a:p>
            <a:pPr indent="0" lvl="0" marL="0" rtl="0" algn="l">
              <a:lnSpc>
                <a:spcPct val="100000"/>
              </a:lnSpc>
              <a:spcBef>
                <a:spcPts val="1500"/>
              </a:spcBef>
              <a:spcAft>
                <a:spcPts val="0"/>
              </a:spcAft>
              <a:buNone/>
            </a:pPr>
            <a:r>
              <a:rPr lang="en" sz="1200">
                <a:solidFill>
                  <a:schemeClr val="lt1"/>
                </a:solidFill>
                <a:latin typeface="Cabin"/>
                <a:ea typeface="Cabin"/>
                <a:cs typeface="Cabin"/>
                <a:sym typeface="Cabin"/>
              </a:rPr>
              <a:t>Understanding these patterns is crucial for devising effective counter-terrorism strategies aimed at mitigating the impact of such attacks on societies worldwide</a:t>
            </a:r>
            <a:r>
              <a:rPr b="1" lang="en" sz="1200">
                <a:solidFill>
                  <a:schemeClr val="lt1"/>
                </a:solidFill>
                <a:latin typeface="Cabin"/>
                <a:ea typeface="Cabin"/>
                <a:cs typeface="Cabin"/>
                <a:sym typeface="Cabin"/>
              </a:rPr>
              <a:t>.</a:t>
            </a:r>
            <a:endParaRPr b="1" sz="1200">
              <a:solidFill>
                <a:schemeClr val="lt1"/>
              </a:solidFill>
              <a:latin typeface="Cabin"/>
              <a:ea typeface="Cabin"/>
              <a:cs typeface="Cabin"/>
              <a:sym typeface="Cabin"/>
            </a:endParaRPr>
          </a:p>
          <a:p>
            <a:pPr indent="0" lvl="0" marL="457200" rtl="0" algn="l">
              <a:spcBef>
                <a:spcPts val="0"/>
              </a:spcBef>
              <a:spcAft>
                <a:spcPts val="0"/>
              </a:spcAft>
              <a:buNone/>
            </a:pPr>
            <a:r>
              <a:t/>
            </a:r>
            <a:endParaRPr sz="1000">
              <a:solidFill>
                <a:schemeClr val="lt1"/>
              </a:solidFill>
              <a:latin typeface="Cabin"/>
              <a:ea typeface="Cabin"/>
              <a:cs typeface="Cabin"/>
              <a:sym typeface="Cabin"/>
            </a:endParaRPr>
          </a:p>
        </p:txBody>
      </p:sp>
      <p:sp>
        <p:nvSpPr>
          <p:cNvPr id="196" name="Google Shape;196;p27"/>
          <p:cNvSpPr/>
          <p:nvPr/>
        </p:nvSpPr>
        <p:spPr>
          <a:xfrm>
            <a:off x="278000" y="381525"/>
            <a:ext cx="8132400" cy="867000"/>
          </a:xfrm>
          <a:prstGeom prst="rect">
            <a:avLst/>
          </a:prstGeom>
          <a:noFill/>
          <a:ln>
            <a:noFill/>
          </a:ln>
        </p:spPr>
        <p:txBody>
          <a:bodyPr anchorCtr="0" anchor="t" bIns="28575" lIns="57150" spcFirstLastPara="1" rIns="57150" wrap="square" tIns="28575">
            <a:noAutofit/>
          </a:bodyPr>
          <a:lstStyle/>
          <a:p>
            <a:pPr indent="0" lvl="0" marL="0" rtl="0" algn="l">
              <a:lnSpc>
                <a:spcPct val="125000"/>
              </a:lnSpc>
              <a:spcBef>
                <a:spcPts val="0"/>
              </a:spcBef>
              <a:spcAft>
                <a:spcPts val="0"/>
              </a:spcAft>
              <a:buClr>
                <a:schemeClr val="lt1"/>
              </a:buClr>
              <a:buSzPts val="2000"/>
              <a:buFont typeface="Unbounded"/>
              <a:buNone/>
            </a:pPr>
            <a:r>
              <a:rPr lang="en" sz="2800">
                <a:solidFill>
                  <a:schemeClr val="lt1"/>
                </a:solidFill>
                <a:latin typeface="Georgia"/>
                <a:ea typeface="Georgia"/>
                <a:cs typeface="Georgia"/>
                <a:sym typeface="Georgia"/>
              </a:rPr>
              <a:t>Type of Terrorist attacks over time</a:t>
            </a:r>
            <a:endParaRPr sz="2800">
              <a:solidFill>
                <a:schemeClr val="dk1"/>
              </a:solidFill>
              <a:latin typeface="Georgia"/>
              <a:ea typeface="Georgia"/>
              <a:cs typeface="Georgia"/>
              <a:sym typeface="Georgia"/>
            </a:endParaRPr>
          </a:p>
        </p:txBody>
      </p:sp>
      <p:sp>
        <p:nvSpPr>
          <p:cNvPr id="197" name="Google Shape;197;p27"/>
          <p:cNvSpPr/>
          <p:nvPr/>
        </p:nvSpPr>
        <p:spPr>
          <a:xfrm>
            <a:off x="6488000" y="882488"/>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preencoded.png" id="203" name="Google Shape;203;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4" name="Google Shape;204;p28"/>
          <p:cNvSpPr/>
          <p:nvPr/>
        </p:nvSpPr>
        <p:spPr>
          <a:xfrm>
            <a:off x="0" y="0"/>
            <a:ext cx="9144000" cy="5145435"/>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id="205" name="Google Shape;205;p28"/>
          <p:cNvPicPr preferRelativeResize="0"/>
          <p:nvPr/>
        </p:nvPicPr>
        <p:blipFill>
          <a:blip r:embed="rId4">
            <a:alphaModFix/>
          </a:blip>
          <a:stretch>
            <a:fillRect/>
          </a:stretch>
        </p:blipFill>
        <p:spPr>
          <a:xfrm>
            <a:off x="239800" y="1410075"/>
            <a:ext cx="5565874" cy="3470699"/>
          </a:xfrm>
          <a:prstGeom prst="rect">
            <a:avLst/>
          </a:prstGeom>
          <a:noFill/>
          <a:ln>
            <a:noFill/>
          </a:ln>
        </p:spPr>
      </p:pic>
      <p:sp>
        <p:nvSpPr>
          <p:cNvPr id="206" name="Google Shape;206;p28"/>
          <p:cNvSpPr/>
          <p:nvPr/>
        </p:nvSpPr>
        <p:spPr>
          <a:xfrm>
            <a:off x="5980025" y="1943400"/>
            <a:ext cx="2793000" cy="29373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7" name="Google Shape;207;p28"/>
          <p:cNvSpPr txBox="1"/>
          <p:nvPr/>
        </p:nvSpPr>
        <p:spPr>
          <a:xfrm>
            <a:off x="6042225" y="1943400"/>
            <a:ext cx="2675400" cy="24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Cabin"/>
                <a:ea typeface="Cabin"/>
                <a:cs typeface="Cabin"/>
                <a:sym typeface="Cabin"/>
              </a:rPr>
              <a:t>The analysis reveals that Iraq, Pakistan, Afghanistan, India, and Colombia emerge as the top five countries experiencing the highest frequency of terrorist attacks.</a:t>
            </a:r>
            <a:r>
              <a:rPr lang="en" sz="1200">
                <a:solidFill>
                  <a:srgbClr val="0D0D0D"/>
                </a:solidFill>
                <a:highlight>
                  <a:srgbClr val="FFFFFF"/>
                </a:highlight>
                <a:latin typeface="Cabin"/>
                <a:ea typeface="Cabin"/>
                <a:cs typeface="Cabin"/>
                <a:sym typeface="Cabin"/>
              </a:rPr>
              <a:t> </a:t>
            </a:r>
            <a:endParaRPr sz="1200">
              <a:solidFill>
                <a:srgbClr val="0D0D0D"/>
              </a:solidFill>
              <a:highlight>
                <a:srgbClr val="FFFFFF"/>
              </a:highlight>
              <a:latin typeface="Cabin"/>
              <a:ea typeface="Cabin"/>
              <a:cs typeface="Cabin"/>
              <a:sym typeface="Cabin"/>
            </a:endParaRPr>
          </a:p>
          <a:p>
            <a:pPr indent="0" lvl="0" marL="0" rtl="0" algn="l">
              <a:spcBef>
                <a:spcPts val="0"/>
              </a:spcBef>
              <a:spcAft>
                <a:spcPts val="0"/>
              </a:spcAft>
              <a:buNone/>
            </a:pPr>
            <a:r>
              <a:t/>
            </a:r>
            <a:endParaRPr sz="1200">
              <a:solidFill>
                <a:schemeClr val="lt1"/>
              </a:solidFill>
              <a:latin typeface="Cabin"/>
              <a:ea typeface="Cabin"/>
              <a:cs typeface="Cabin"/>
              <a:sym typeface="Cabin"/>
            </a:endParaRPr>
          </a:p>
          <a:p>
            <a:pPr indent="0" lvl="0" marL="0" rtl="0" algn="l">
              <a:spcBef>
                <a:spcPts val="0"/>
              </a:spcBef>
              <a:spcAft>
                <a:spcPts val="0"/>
              </a:spcAft>
              <a:buNone/>
            </a:pPr>
            <a:r>
              <a:rPr lang="en" sz="1200">
                <a:solidFill>
                  <a:schemeClr val="lt1"/>
                </a:solidFill>
                <a:latin typeface="Cabin"/>
                <a:ea typeface="Cabin"/>
                <a:cs typeface="Cabin"/>
                <a:sym typeface="Cabin"/>
              </a:rPr>
              <a:t>The top attack type in all 5 countries is bombing/explosion. </a:t>
            </a:r>
            <a:endParaRPr sz="1200">
              <a:solidFill>
                <a:schemeClr val="lt1"/>
              </a:solidFill>
              <a:latin typeface="Cabin"/>
              <a:ea typeface="Cabin"/>
              <a:cs typeface="Cabin"/>
              <a:sym typeface="Cabin"/>
            </a:endParaRPr>
          </a:p>
        </p:txBody>
      </p:sp>
      <p:sp>
        <p:nvSpPr>
          <p:cNvPr id="208" name="Google Shape;208;p28"/>
          <p:cNvSpPr/>
          <p:nvPr/>
        </p:nvSpPr>
        <p:spPr>
          <a:xfrm>
            <a:off x="278000" y="381525"/>
            <a:ext cx="8132400" cy="867000"/>
          </a:xfrm>
          <a:prstGeom prst="rect">
            <a:avLst/>
          </a:prstGeom>
          <a:noFill/>
          <a:ln>
            <a:noFill/>
          </a:ln>
        </p:spPr>
        <p:txBody>
          <a:bodyPr anchorCtr="0" anchor="t" bIns="28575" lIns="57150" spcFirstLastPara="1" rIns="57150" wrap="square" tIns="28575">
            <a:noAutofit/>
          </a:bodyPr>
          <a:lstStyle/>
          <a:p>
            <a:pPr indent="0" lvl="0" marL="0" rtl="0" algn="l">
              <a:lnSpc>
                <a:spcPct val="125015"/>
              </a:lnSpc>
              <a:spcBef>
                <a:spcPts val="0"/>
              </a:spcBef>
              <a:spcAft>
                <a:spcPts val="0"/>
              </a:spcAft>
              <a:buClr>
                <a:schemeClr val="lt1"/>
              </a:buClr>
              <a:buSzPts val="2000"/>
              <a:buFont typeface="Unbounded"/>
              <a:buNone/>
            </a:pPr>
            <a:r>
              <a:rPr lang="en" sz="2800">
                <a:solidFill>
                  <a:schemeClr val="lt1"/>
                </a:solidFill>
                <a:latin typeface="Georgia"/>
                <a:ea typeface="Georgia"/>
                <a:cs typeface="Georgia"/>
                <a:sym typeface="Georgia"/>
              </a:rPr>
              <a:t>Type of Terrorist Attacks in the Top Five highest Terrorist Attack Rate Countries </a:t>
            </a:r>
            <a:endParaRPr sz="2800">
              <a:solidFill>
                <a:schemeClr val="dk1"/>
              </a:solidFill>
              <a:latin typeface="Georgia"/>
              <a:ea typeface="Georgia"/>
              <a:cs typeface="Georgia"/>
              <a:sym typeface="Georgia"/>
            </a:endParaRPr>
          </a:p>
          <a:p>
            <a:pPr indent="0" lvl="0" marL="0" rtl="0" algn="l">
              <a:lnSpc>
                <a:spcPct val="125000"/>
              </a:lnSpc>
              <a:spcBef>
                <a:spcPts val="0"/>
              </a:spcBef>
              <a:spcAft>
                <a:spcPts val="0"/>
              </a:spcAft>
              <a:buClr>
                <a:schemeClr val="lt1"/>
              </a:buClr>
              <a:buSzPts val="2000"/>
              <a:buFont typeface="Unbounded"/>
              <a:buNone/>
            </a:pPr>
            <a:r>
              <a:t/>
            </a:r>
            <a:endParaRPr sz="2800">
              <a:solidFill>
                <a:schemeClr val="lt1"/>
              </a:solidFill>
              <a:latin typeface="Georgia"/>
              <a:ea typeface="Georgia"/>
              <a:cs typeface="Georgia"/>
              <a:sym typeface="Georgia"/>
            </a:endParaRPr>
          </a:p>
        </p:txBody>
      </p:sp>
      <p:sp>
        <p:nvSpPr>
          <p:cNvPr id="209" name="Google Shape;209;p28"/>
          <p:cNvSpPr/>
          <p:nvPr/>
        </p:nvSpPr>
        <p:spPr>
          <a:xfrm>
            <a:off x="6665625" y="1410063"/>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preencoded.png" id="215" name="Google Shape;215;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6" name="Google Shape;216;p29"/>
          <p:cNvSpPr/>
          <p:nvPr/>
        </p:nvSpPr>
        <p:spPr>
          <a:xfrm>
            <a:off x="0" y="0"/>
            <a:ext cx="9144000" cy="51453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17" name="Google Shape;217;p29"/>
          <p:cNvSpPr/>
          <p:nvPr/>
        </p:nvSpPr>
        <p:spPr>
          <a:xfrm>
            <a:off x="138275" y="3257250"/>
            <a:ext cx="8842200" cy="14130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18" name="Google Shape;218;p29"/>
          <p:cNvSpPr txBox="1"/>
          <p:nvPr/>
        </p:nvSpPr>
        <p:spPr>
          <a:xfrm>
            <a:off x="231625" y="3055675"/>
            <a:ext cx="85551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b="1" lang="en" sz="1200">
                <a:solidFill>
                  <a:schemeClr val="lt1"/>
                </a:solidFill>
                <a:latin typeface="Cabin"/>
                <a:ea typeface="Cabin"/>
                <a:cs typeface="Cabin"/>
                <a:sym typeface="Cabin"/>
              </a:rPr>
              <a:t>Key Insights</a:t>
            </a:r>
            <a:endParaRPr b="1" sz="1200">
              <a:solidFill>
                <a:schemeClr val="lt1"/>
              </a:solidFill>
              <a:latin typeface="Cabin"/>
              <a:ea typeface="Cabin"/>
              <a:cs typeface="Cabin"/>
              <a:sym typeface="Cabin"/>
            </a:endParaRPr>
          </a:p>
          <a:p>
            <a:pPr indent="-304800" lvl="0" marL="457200" rtl="0" algn="l">
              <a:spcBef>
                <a:spcPts val="0"/>
              </a:spcBef>
              <a:spcAft>
                <a:spcPts val="0"/>
              </a:spcAft>
              <a:buClr>
                <a:srgbClr val="FFFFFF"/>
              </a:buClr>
              <a:buSzPts val="1200"/>
              <a:buFont typeface="Cabin"/>
              <a:buChar char="●"/>
            </a:pPr>
            <a:r>
              <a:rPr lang="en" sz="1200">
                <a:solidFill>
                  <a:srgbClr val="FFFFFF"/>
                </a:solidFill>
                <a:latin typeface="Cabin"/>
                <a:ea typeface="Cabin"/>
                <a:cs typeface="Cabin"/>
                <a:sym typeface="Cabin"/>
              </a:rPr>
              <a:t>The analysis reveals diverse motives behind terrorist incidents targeting various types of entities. </a:t>
            </a:r>
            <a:endParaRPr sz="1200">
              <a:solidFill>
                <a:srgbClr val="FFFFFF"/>
              </a:solidFill>
              <a:latin typeface="Cabin"/>
              <a:ea typeface="Cabin"/>
              <a:cs typeface="Cabin"/>
              <a:sym typeface="Cabin"/>
            </a:endParaRPr>
          </a:p>
          <a:p>
            <a:pPr indent="-304800" lvl="0" marL="457200" rtl="0" algn="l">
              <a:spcBef>
                <a:spcPts val="0"/>
              </a:spcBef>
              <a:spcAft>
                <a:spcPts val="0"/>
              </a:spcAft>
              <a:buClr>
                <a:srgbClr val="FFFFFF"/>
              </a:buClr>
              <a:buSzPts val="1200"/>
              <a:buFont typeface="Cabin"/>
              <a:buChar char="●"/>
            </a:pPr>
            <a:r>
              <a:rPr lang="en" sz="1200">
                <a:solidFill>
                  <a:srgbClr val="FFFFFF"/>
                </a:solidFill>
                <a:latin typeface="Cabin"/>
                <a:ea typeface="Cabin"/>
                <a:cs typeface="Cabin"/>
                <a:sym typeface="Cabin"/>
              </a:rPr>
              <a:t>For target types such as 'Abortion Related' and 'Tourists', specific motives are apparent. In the case of 'Abortion Related' incidents, the primary motive appears to be to protest the practice of abortion and sabotage abortion facilities, particularly in California. On the other hand, attacks targeting 'Tourists' seem motivated by protesting the presence of Europeans in Algeria, coupled with a suspected aim to secure the release of Algerian extremists held by German authorities.</a:t>
            </a:r>
            <a:endParaRPr sz="1200">
              <a:solidFill>
                <a:srgbClr val="FFFFFF"/>
              </a:solidFill>
              <a:latin typeface="Cabin"/>
              <a:ea typeface="Cabin"/>
              <a:cs typeface="Cabin"/>
              <a:sym typeface="Cabin"/>
            </a:endParaRPr>
          </a:p>
          <a:p>
            <a:pPr indent="-304800" lvl="0" marL="457200" rtl="0" algn="l">
              <a:spcBef>
                <a:spcPts val="0"/>
              </a:spcBef>
              <a:spcAft>
                <a:spcPts val="0"/>
              </a:spcAft>
              <a:buClr>
                <a:srgbClr val="FFFFFF"/>
              </a:buClr>
              <a:buSzPts val="1200"/>
              <a:buFont typeface="Cabin"/>
              <a:buChar char="●"/>
            </a:pPr>
            <a:r>
              <a:rPr lang="en" sz="1200">
                <a:solidFill>
                  <a:srgbClr val="FFFFFF"/>
                </a:solidFill>
                <a:latin typeface="Cabin"/>
                <a:ea typeface="Cabin"/>
                <a:cs typeface="Cabin"/>
                <a:sym typeface="Cabin"/>
              </a:rPr>
              <a:t>However, for many other target types, the motive remains unknown or unspecified.</a:t>
            </a:r>
            <a:endParaRPr sz="1200">
              <a:solidFill>
                <a:srgbClr val="FFFFFF"/>
              </a:solidFill>
              <a:latin typeface="Cabin"/>
              <a:ea typeface="Cabin"/>
              <a:cs typeface="Cabin"/>
              <a:sym typeface="Cabin"/>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p:txBody>
      </p:sp>
      <p:pic>
        <p:nvPicPr>
          <p:cNvPr id="219" name="Google Shape;219;p29"/>
          <p:cNvPicPr preferRelativeResize="0"/>
          <p:nvPr/>
        </p:nvPicPr>
        <p:blipFill>
          <a:blip r:embed="rId4">
            <a:alphaModFix/>
          </a:blip>
          <a:stretch>
            <a:fillRect/>
          </a:stretch>
        </p:blipFill>
        <p:spPr>
          <a:xfrm>
            <a:off x="138275" y="906425"/>
            <a:ext cx="8874598" cy="2246826"/>
          </a:xfrm>
          <a:prstGeom prst="rect">
            <a:avLst/>
          </a:prstGeom>
          <a:noFill/>
          <a:ln>
            <a:noFill/>
          </a:ln>
        </p:spPr>
      </p:pic>
      <p:sp>
        <p:nvSpPr>
          <p:cNvPr id="220" name="Google Shape;220;p29"/>
          <p:cNvSpPr/>
          <p:nvPr/>
        </p:nvSpPr>
        <p:spPr>
          <a:xfrm>
            <a:off x="278000" y="381525"/>
            <a:ext cx="8132400" cy="867000"/>
          </a:xfrm>
          <a:prstGeom prst="rect">
            <a:avLst/>
          </a:prstGeom>
          <a:noFill/>
          <a:ln>
            <a:noFill/>
          </a:ln>
        </p:spPr>
        <p:txBody>
          <a:bodyPr anchorCtr="0" anchor="t" bIns="28575" lIns="57150" spcFirstLastPara="1" rIns="57150" wrap="square" tIns="28575">
            <a:noAutofit/>
          </a:bodyPr>
          <a:lstStyle/>
          <a:p>
            <a:pPr indent="0" lvl="0" marL="0" rtl="0" algn="l">
              <a:lnSpc>
                <a:spcPct val="125015"/>
              </a:lnSpc>
              <a:spcBef>
                <a:spcPts val="0"/>
              </a:spcBef>
              <a:spcAft>
                <a:spcPts val="0"/>
              </a:spcAft>
              <a:buClr>
                <a:schemeClr val="lt1"/>
              </a:buClr>
              <a:buSzPts val="2000"/>
              <a:buFont typeface="Unbounded"/>
              <a:buNone/>
            </a:pPr>
            <a:r>
              <a:rPr lang="en" sz="2800">
                <a:solidFill>
                  <a:schemeClr val="lt1"/>
                </a:solidFill>
                <a:latin typeface="Georgia"/>
                <a:ea typeface="Georgia"/>
                <a:cs typeface="Georgia"/>
                <a:sym typeface="Georgia"/>
              </a:rPr>
              <a:t>Attacks in Relation to Motive </a:t>
            </a:r>
            <a:endParaRPr sz="2800">
              <a:solidFill>
                <a:schemeClr val="dk1"/>
              </a:solidFill>
              <a:latin typeface="Georgia"/>
              <a:ea typeface="Georgia"/>
              <a:cs typeface="Georgia"/>
              <a:sym typeface="Georgia"/>
            </a:endParaRPr>
          </a:p>
          <a:p>
            <a:pPr indent="0" lvl="0" marL="0" rtl="0" algn="l">
              <a:lnSpc>
                <a:spcPct val="125015"/>
              </a:lnSpc>
              <a:spcBef>
                <a:spcPts val="0"/>
              </a:spcBef>
              <a:spcAft>
                <a:spcPts val="0"/>
              </a:spcAft>
              <a:buClr>
                <a:schemeClr val="lt1"/>
              </a:buClr>
              <a:buSzPts val="2000"/>
              <a:buFont typeface="Unbounded"/>
              <a:buNone/>
            </a:pPr>
            <a:r>
              <a:t/>
            </a:r>
            <a:endParaRPr sz="2800">
              <a:solidFill>
                <a:schemeClr val="lt1"/>
              </a:solidFill>
              <a:latin typeface="Georgia"/>
              <a:ea typeface="Georgia"/>
              <a:cs typeface="Georgia"/>
              <a:sym typeface="Georgia"/>
            </a:endParaRPr>
          </a:p>
          <a:p>
            <a:pPr indent="0" lvl="0" marL="0" rtl="0" algn="l">
              <a:lnSpc>
                <a:spcPct val="125000"/>
              </a:lnSpc>
              <a:spcBef>
                <a:spcPts val="0"/>
              </a:spcBef>
              <a:spcAft>
                <a:spcPts val="0"/>
              </a:spcAft>
              <a:buClr>
                <a:schemeClr val="lt1"/>
              </a:buClr>
              <a:buSzPts val="2000"/>
              <a:buFont typeface="Unbounded"/>
              <a:buNone/>
            </a:pPr>
            <a:r>
              <a:t/>
            </a:r>
            <a:endParaRPr sz="2800">
              <a:solidFill>
                <a:schemeClr val="lt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preencoded.png" id="226" name="Google Shape;226;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7" name="Google Shape;227;p30"/>
          <p:cNvSpPr/>
          <p:nvPr/>
        </p:nvSpPr>
        <p:spPr>
          <a:xfrm>
            <a:off x="0" y="0"/>
            <a:ext cx="9144000" cy="51453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28" name="Google Shape;228;p30"/>
          <p:cNvSpPr/>
          <p:nvPr/>
        </p:nvSpPr>
        <p:spPr>
          <a:xfrm>
            <a:off x="138275" y="975500"/>
            <a:ext cx="8842200" cy="25053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29" name="Google Shape;229;p30"/>
          <p:cNvSpPr txBox="1"/>
          <p:nvPr/>
        </p:nvSpPr>
        <p:spPr>
          <a:xfrm>
            <a:off x="231625" y="975500"/>
            <a:ext cx="8555100" cy="23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lt1"/>
              </a:solidFill>
              <a:latin typeface="Cabin"/>
              <a:ea typeface="Cabin"/>
              <a:cs typeface="Cabin"/>
              <a:sym typeface="Cabin"/>
            </a:endParaRPr>
          </a:p>
          <a:p>
            <a:pPr indent="0" lvl="0" marL="0" rtl="0" algn="ctr">
              <a:spcBef>
                <a:spcPts val="0"/>
              </a:spcBef>
              <a:spcAft>
                <a:spcPts val="0"/>
              </a:spcAft>
              <a:buNone/>
            </a:pPr>
            <a:r>
              <a:rPr lang="en" sz="1700">
                <a:solidFill>
                  <a:schemeClr val="lt1"/>
                </a:solidFill>
                <a:latin typeface="Cabin"/>
                <a:ea typeface="Cabin"/>
                <a:cs typeface="Cabin"/>
                <a:sym typeface="Cabin"/>
              </a:rPr>
              <a:t>The dataset had a lot of entries that were “unknown”, leading to gaps in the analysis. Additionally, the accuracy and reliability of the data might be questionable, as most terrorist incidents cannot be identified with a motive. While the analysis aims to explore underlying explanatory factors, the dataset’s limitations make it challenging to establish causal relationships between variables. Correlation does not imply causation, and additional contextual information may be needed to infer more accurately.</a:t>
            </a:r>
            <a:endParaRPr sz="1700">
              <a:solidFill>
                <a:schemeClr val="lt1"/>
              </a:solidFill>
              <a:latin typeface="Cabin"/>
              <a:ea typeface="Cabin"/>
              <a:cs typeface="Cabin"/>
              <a:sym typeface="Cabin"/>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p:txBody>
      </p:sp>
      <p:sp>
        <p:nvSpPr>
          <p:cNvPr id="230" name="Google Shape;230;p30"/>
          <p:cNvSpPr/>
          <p:nvPr/>
        </p:nvSpPr>
        <p:spPr>
          <a:xfrm>
            <a:off x="278000" y="381525"/>
            <a:ext cx="8132400" cy="594000"/>
          </a:xfrm>
          <a:prstGeom prst="rect">
            <a:avLst/>
          </a:prstGeom>
          <a:noFill/>
          <a:ln>
            <a:noFill/>
          </a:ln>
        </p:spPr>
        <p:txBody>
          <a:bodyPr anchorCtr="0" anchor="t" bIns="28575" lIns="57150" spcFirstLastPara="1" rIns="57150" wrap="square" tIns="28575">
            <a:noAutofit/>
          </a:bodyPr>
          <a:lstStyle/>
          <a:p>
            <a:pPr indent="0" lvl="0" marL="0" rtl="0" algn="l">
              <a:lnSpc>
                <a:spcPct val="125015"/>
              </a:lnSpc>
              <a:spcBef>
                <a:spcPts val="0"/>
              </a:spcBef>
              <a:spcAft>
                <a:spcPts val="0"/>
              </a:spcAft>
              <a:buClr>
                <a:schemeClr val="lt1"/>
              </a:buClr>
              <a:buSzPts val="2000"/>
              <a:buFont typeface="Unbounded"/>
              <a:buNone/>
            </a:pPr>
            <a:r>
              <a:rPr lang="en" sz="2800">
                <a:solidFill>
                  <a:schemeClr val="lt1"/>
                </a:solidFill>
                <a:latin typeface="Georgia"/>
                <a:ea typeface="Georgia"/>
                <a:cs typeface="Georgia"/>
                <a:sym typeface="Georgia"/>
              </a:rPr>
              <a:t>Limitations </a:t>
            </a:r>
            <a:endParaRPr sz="2800">
              <a:solidFill>
                <a:schemeClr val="dk1"/>
              </a:solidFill>
              <a:latin typeface="Georgia"/>
              <a:ea typeface="Georgia"/>
              <a:cs typeface="Georgia"/>
              <a:sym typeface="Georgia"/>
            </a:endParaRPr>
          </a:p>
          <a:p>
            <a:pPr indent="0" lvl="0" marL="0" rtl="0" algn="l">
              <a:lnSpc>
                <a:spcPct val="125015"/>
              </a:lnSpc>
              <a:spcBef>
                <a:spcPts val="0"/>
              </a:spcBef>
              <a:spcAft>
                <a:spcPts val="0"/>
              </a:spcAft>
              <a:buClr>
                <a:schemeClr val="lt1"/>
              </a:buClr>
              <a:buSzPts val="2000"/>
              <a:buFont typeface="Unbounded"/>
              <a:buNone/>
            </a:pPr>
            <a:r>
              <a:t/>
            </a:r>
            <a:endParaRPr sz="2800">
              <a:solidFill>
                <a:schemeClr val="lt1"/>
              </a:solidFill>
              <a:latin typeface="Georgia"/>
              <a:ea typeface="Georgia"/>
              <a:cs typeface="Georgia"/>
              <a:sym typeface="Georgia"/>
            </a:endParaRPr>
          </a:p>
          <a:p>
            <a:pPr indent="0" lvl="0" marL="0" rtl="0" algn="l">
              <a:lnSpc>
                <a:spcPct val="125000"/>
              </a:lnSpc>
              <a:spcBef>
                <a:spcPts val="0"/>
              </a:spcBef>
              <a:spcAft>
                <a:spcPts val="0"/>
              </a:spcAft>
              <a:buClr>
                <a:schemeClr val="lt1"/>
              </a:buClr>
              <a:buSzPts val="2000"/>
              <a:buFont typeface="Unbounded"/>
              <a:buNone/>
            </a:pPr>
            <a:r>
              <a:t/>
            </a:r>
            <a:endParaRPr sz="2800">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preencoded.png" id="236" name="Google Shape;236;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7" name="Google Shape;237;p31"/>
          <p:cNvSpPr/>
          <p:nvPr/>
        </p:nvSpPr>
        <p:spPr>
          <a:xfrm>
            <a:off x="0" y="0"/>
            <a:ext cx="9144000" cy="5146104"/>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38" name="Google Shape;238;p31"/>
          <p:cNvSpPr/>
          <p:nvPr/>
        </p:nvSpPr>
        <p:spPr>
          <a:xfrm>
            <a:off x="278000" y="381525"/>
            <a:ext cx="8132400" cy="575100"/>
          </a:xfrm>
          <a:prstGeom prst="rect">
            <a:avLst/>
          </a:prstGeom>
          <a:noFill/>
          <a:ln>
            <a:noFill/>
          </a:ln>
        </p:spPr>
        <p:txBody>
          <a:bodyPr anchorCtr="0" anchor="t" bIns="28575" lIns="57150" spcFirstLastPara="1" rIns="57150" wrap="square" tIns="28575">
            <a:noAutofit/>
          </a:bodyPr>
          <a:lstStyle/>
          <a:p>
            <a:pPr indent="0" lvl="0" marL="0" rtl="0" algn="l">
              <a:lnSpc>
                <a:spcPct val="125015"/>
              </a:lnSpc>
              <a:spcBef>
                <a:spcPts val="0"/>
              </a:spcBef>
              <a:spcAft>
                <a:spcPts val="0"/>
              </a:spcAft>
              <a:buClr>
                <a:schemeClr val="lt1"/>
              </a:buClr>
              <a:buSzPts val="2000"/>
              <a:buFont typeface="Unbounded"/>
              <a:buNone/>
            </a:pPr>
            <a:r>
              <a:rPr lang="en" sz="2800">
                <a:solidFill>
                  <a:schemeClr val="lt1"/>
                </a:solidFill>
                <a:latin typeface="Georgia"/>
                <a:ea typeface="Georgia"/>
                <a:cs typeface="Georgia"/>
                <a:sym typeface="Georgia"/>
              </a:rPr>
              <a:t>Lessons Learned and the Path Forward</a:t>
            </a:r>
            <a:endParaRPr sz="2800">
              <a:solidFill>
                <a:schemeClr val="lt1"/>
              </a:solidFill>
              <a:latin typeface="Georgia"/>
              <a:ea typeface="Georgia"/>
              <a:cs typeface="Georgia"/>
              <a:sym typeface="Georgia"/>
            </a:endParaRPr>
          </a:p>
        </p:txBody>
      </p:sp>
      <p:cxnSp>
        <p:nvCxnSpPr>
          <p:cNvPr id="239" name="Google Shape;239;p31"/>
          <p:cNvCxnSpPr/>
          <p:nvPr/>
        </p:nvCxnSpPr>
        <p:spPr>
          <a:xfrm>
            <a:off x="2969750" y="1148100"/>
            <a:ext cx="0" cy="3505500"/>
          </a:xfrm>
          <a:prstGeom prst="straightConnector1">
            <a:avLst/>
          </a:prstGeom>
          <a:noFill/>
          <a:ln cap="flat" cmpd="sng" w="9525">
            <a:solidFill>
              <a:srgbClr val="CAD6DE"/>
            </a:solidFill>
            <a:prstDash val="solid"/>
            <a:round/>
            <a:headEnd len="med" w="med" type="none"/>
            <a:tailEnd len="med" w="med" type="none"/>
          </a:ln>
        </p:spPr>
      </p:cxnSp>
      <p:cxnSp>
        <p:nvCxnSpPr>
          <p:cNvPr id="240" name="Google Shape;240;p31"/>
          <p:cNvCxnSpPr/>
          <p:nvPr/>
        </p:nvCxnSpPr>
        <p:spPr>
          <a:xfrm>
            <a:off x="5816350" y="1148100"/>
            <a:ext cx="0" cy="3505500"/>
          </a:xfrm>
          <a:prstGeom prst="straightConnector1">
            <a:avLst/>
          </a:prstGeom>
          <a:noFill/>
          <a:ln cap="flat" cmpd="sng" w="9525">
            <a:solidFill>
              <a:srgbClr val="CAD6DE"/>
            </a:solidFill>
            <a:prstDash val="solid"/>
            <a:round/>
            <a:headEnd len="med" w="med" type="none"/>
            <a:tailEnd len="med" w="med" type="none"/>
          </a:ln>
        </p:spPr>
      </p:cxnSp>
      <p:sp>
        <p:nvSpPr>
          <p:cNvPr id="241" name="Google Shape;241;p31"/>
          <p:cNvSpPr/>
          <p:nvPr/>
        </p:nvSpPr>
        <p:spPr>
          <a:xfrm>
            <a:off x="552825" y="1561575"/>
            <a:ext cx="2391300" cy="28992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2" name="Google Shape;242;p31"/>
          <p:cNvSpPr/>
          <p:nvPr/>
        </p:nvSpPr>
        <p:spPr>
          <a:xfrm>
            <a:off x="957975" y="1148100"/>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
        <p:nvSpPr>
          <p:cNvPr id="243" name="Google Shape;243;p31"/>
          <p:cNvSpPr/>
          <p:nvPr/>
        </p:nvSpPr>
        <p:spPr>
          <a:xfrm>
            <a:off x="3056800" y="1148100"/>
            <a:ext cx="27987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Implications for Policymakers </a:t>
            </a:r>
            <a:endParaRPr sz="1500">
              <a:solidFill>
                <a:schemeClr val="dk1"/>
              </a:solidFill>
              <a:latin typeface="Calibri"/>
              <a:ea typeface="Calibri"/>
              <a:cs typeface="Calibri"/>
              <a:sym typeface="Calibri"/>
            </a:endParaRPr>
          </a:p>
        </p:txBody>
      </p:sp>
      <p:sp>
        <p:nvSpPr>
          <p:cNvPr id="244" name="Google Shape;244;p31"/>
          <p:cNvSpPr/>
          <p:nvPr/>
        </p:nvSpPr>
        <p:spPr>
          <a:xfrm>
            <a:off x="5931700" y="1152763"/>
            <a:ext cx="25653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Recommendations</a:t>
            </a:r>
            <a:r>
              <a:rPr lang="en" sz="1500">
                <a:solidFill>
                  <a:srgbClr val="CAD6DE"/>
                </a:solidFill>
                <a:latin typeface="Cabin"/>
                <a:ea typeface="Cabin"/>
                <a:cs typeface="Cabin"/>
                <a:sym typeface="Cabin"/>
              </a:rPr>
              <a:t> for Action</a:t>
            </a:r>
            <a:endParaRPr sz="1500">
              <a:solidFill>
                <a:schemeClr val="dk1"/>
              </a:solidFill>
              <a:latin typeface="Calibri"/>
              <a:ea typeface="Calibri"/>
              <a:cs typeface="Calibri"/>
              <a:sym typeface="Calibri"/>
            </a:endParaRPr>
          </a:p>
        </p:txBody>
      </p:sp>
      <p:sp>
        <p:nvSpPr>
          <p:cNvPr id="245" name="Google Shape;245;p31"/>
          <p:cNvSpPr/>
          <p:nvPr/>
        </p:nvSpPr>
        <p:spPr>
          <a:xfrm>
            <a:off x="698900" y="1659900"/>
            <a:ext cx="2102400" cy="2810100"/>
          </a:xfrm>
          <a:prstGeom prst="rect">
            <a:avLst/>
          </a:prstGeom>
          <a:noFill/>
          <a:ln>
            <a:noFill/>
          </a:ln>
        </p:spPr>
        <p:txBody>
          <a:bodyPr anchorCtr="0" anchor="t" bIns="28575" lIns="57150" spcFirstLastPara="1" rIns="57150" wrap="square" tIns="28575">
            <a:noAutofit/>
          </a:bodyPr>
          <a:lstStyle/>
          <a:p>
            <a:pPr indent="0" lvl="0" marL="0" marR="0" rtl="0" algn="l">
              <a:lnSpc>
                <a:spcPct val="160011"/>
              </a:lnSpc>
              <a:spcBef>
                <a:spcPts val="0"/>
              </a:spcBef>
              <a:spcAft>
                <a:spcPts val="0"/>
              </a:spcAft>
              <a:buNone/>
            </a:pPr>
            <a:r>
              <a:rPr lang="en" sz="1100">
                <a:solidFill>
                  <a:srgbClr val="CAD6DE"/>
                </a:solidFill>
                <a:latin typeface="Cabin"/>
                <a:ea typeface="Cabin"/>
                <a:cs typeface="Cabin"/>
                <a:sym typeface="Cabin"/>
              </a:rPr>
              <a:t>- </a:t>
            </a:r>
            <a:r>
              <a:rPr lang="en" sz="1100">
                <a:solidFill>
                  <a:srgbClr val="CAD6DE"/>
                </a:solidFill>
                <a:latin typeface="Cabin"/>
                <a:ea typeface="Cabin"/>
                <a:cs typeface="Cabin"/>
                <a:sym typeface="Cabin"/>
              </a:rPr>
              <a:t>Steady increase in terrorist incident frequency over time</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None/>
            </a:pPr>
            <a:r>
              <a:rPr lang="en" sz="1100">
                <a:solidFill>
                  <a:srgbClr val="CAD6DE"/>
                </a:solidFill>
                <a:latin typeface="Cabin"/>
                <a:ea typeface="Cabin"/>
                <a:cs typeface="Cabin"/>
                <a:sym typeface="Cabin"/>
              </a:rPr>
              <a:t>-Distinct seasonal patterns and geographical hotspots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None/>
            </a:pPr>
            <a:r>
              <a:rPr lang="en" sz="1100">
                <a:solidFill>
                  <a:srgbClr val="CAD6DE"/>
                </a:solidFill>
                <a:latin typeface="Cabin"/>
                <a:ea typeface="Cabin"/>
                <a:cs typeface="Cabin"/>
                <a:sym typeface="Cabin"/>
              </a:rPr>
              <a:t>-Disproportionately high casualty rates in certain regions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None/>
            </a:pPr>
            <a:r>
              <a:rPr lang="en" sz="1100">
                <a:solidFill>
                  <a:srgbClr val="CAD6DE"/>
                </a:solidFill>
                <a:latin typeface="Cabin"/>
                <a:ea typeface="Cabin"/>
                <a:cs typeface="Cabin"/>
                <a:sym typeface="Cabin"/>
              </a:rPr>
              <a:t>-Uneven distribution of terrorist groups across countries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None/>
            </a:pPr>
            <a:r>
              <a:rPr lang="en" sz="1100">
                <a:solidFill>
                  <a:srgbClr val="CAD6DE"/>
                </a:solidFill>
                <a:latin typeface="Cabin"/>
                <a:ea typeface="Cabin"/>
                <a:cs typeface="Cabin"/>
                <a:sym typeface="Cabin"/>
              </a:rPr>
              <a:t>-Partial impact of terrorism on the tourism industry</a:t>
            </a:r>
            <a:endParaRPr sz="1100">
              <a:solidFill>
                <a:schemeClr val="dk1"/>
              </a:solidFill>
              <a:latin typeface="Calibri"/>
              <a:ea typeface="Calibri"/>
              <a:cs typeface="Calibri"/>
              <a:sym typeface="Calibri"/>
            </a:endParaRPr>
          </a:p>
        </p:txBody>
      </p:sp>
      <p:sp>
        <p:nvSpPr>
          <p:cNvPr id="246" name="Google Shape;246;p31"/>
          <p:cNvSpPr/>
          <p:nvPr/>
        </p:nvSpPr>
        <p:spPr>
          <a:xfrm>
            <a:off x="3222700" y="1561575"/>
            <a:ext cx="2391300" cy="28992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7" name="Google Shape;247;p31"/>
          <p:cNvSpPr/>
          <p:nvPr/>
        </p:nvSpPr>
        <p:spPr>
          <a:xfrm>
            <a:off x="3314675" y="1659900"/>
            <a:ext cx="2230800" cy="3001500"/>
          </a:xfrm>
          <a:prstGeom prst="rect">
            <a:avLst/>
          </a:prstGeom>
          <a:noFill/>
          <a:ln>
            <a:noFill/>
          </a:ln>
        </p:spPr>
        <p:txBody>
          <a:bodyPr anchorCtr="0" anchor="t" bIns="28575" lIns="57150" spcFirstLastPara="1" rIns="57150" wrap="square" tIns="28575">
            <a:noAutofit/>
          </a:bodyPr>
          <a:lstStyle/>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Prioritize resource allocation and develop targeted strategies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Enhance international cooperation and information-sharing</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Address root causes and underlying drivers of terrorism</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Strengthen resilience and protection of critical infrastructure</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Support affected communities and provide aid to victims</a:t>
            </a:r>
            <a:endParaRPr sz="1100">
              <a:solidFill>
                <a:schemeClr val="dk1"/>
              </a:solidFill>
              <a:latin typeface="Calibri"/>
              <a:ea typeface="Calibri"/>
              <a:cs typeface="Calibri"/>
              <a:sym typeface="Calibri"/>
            </a:endParaRPr>
          </a:p>
        </p:txBody>
      </p:sp>
      <p:sp>
        <p:nvSpPr>
          <p:cNvPr id="248" name="Google Shape;248;p31"/>
          <p:cNvSpPr/>
          <p:nvPr/>
        </p:nvSpPr>
        <p:spPr>
          <a:xfrm>
            <a:off x="6018700" y="1570900"/>
            <a:ext cx="2391300" cy="2899200"/>
          </a:xfrm>
          <a:prstGeom prst="roundRect">
            <a:avLst>
              <a:gd fmla="val 1491" name="adj"/>
            </a:avLst>
          </a:prstGeom>
          <a:solidFill>
            <a:srgbClr val="223D4D"/>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9" name="Google Shape;249;p31"/>
          <p:cNvSpPr/>
          <p:nvPr/>
        </p:nvSpPr>
        <p:spPr>
          <a:xfrm>
            <a:off x="6058850" y="1659900"/>
            <a:ext cx="2391300" cy="2664600"/>
          </a:xfrm>
          <a:prstGeom prst="rect">
            <a:avLst/>
          </a:prstGeom>
          <a:noFill/>
          <a:ln>
            <a:noFill/>
          </a:ln>
        </p:spPr>
        <p:txBody>
          <a:bodyPr anchorCtr="0" anchor="t" bIns="28575" lIns="57150" spcFirstLastPara="1" rIns="57150" wrap="square" tIns="28575">
            <a:noAutofit/>
          </a:bodyPr>
          <a:lstStyle/>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Invest in advanced data analysis and predictive capabilities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Foster cross-border collaboration and intelligence exchange</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Implement comprehensive counterterrorism policies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Develop robust crisis management and response protocols</a:t>
            </a:r>
            <a:endParaRPr sz="1100">
              <a:solidFill>
                <a:srgbClr val="CAD6DE"/>
              </a:solidFill>
              <a:latin typeface="Cabin"/>
              <a:ea typeface="Cabin"/>
              <a:cs typeface="Cabin"/>
              <a:sym typeface="Cabin"/>
            </a:endParaRPr>
          </a:p>
          <a:p>
            <a:pPr indent="0" lvl="0" marL="0" marR="0" rtl="0" algn="l">
              <a:lnSpc>
                <a:spcPct val="160011"/>
              </a:lnSpc>
              <a:spcBef>
                <a:spcPts val="0"/>
              </a:spcBef>
              <a:spcAft>
                <a:spcPts val="0"/>
              </a:spcAft>
              <a:buClr>
                <a:srgbClr val="CAD6DE"/>
              </a:buClr>
              <a:buSzPts val="1100"/>
              <a:buFont typeface="Cabin"/>
              <a:buNone/>
            </a:pPr>
            <a:r>
              <a:rPr lang="en" sz="1100">
                <a:solidFill>
                  <a:srgbClr val="CAD6DE"/>
                </a:solidFill>
                <a:latin typeface="Cabin"/>
                <a:ea typeface="Cabin"/>
                <a:cs typeface="Cabin"/>
                <a:sym typeface="Cabin"/>
              </a:rPr>
              <a:t>- Promote economic development and social inclusion initiatives</a:t>
            </a:r>
            <a:endParaRPr sz="11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preencoded.png" id="255" name="Google Shape;255;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6" name="Google Shape;256;p32"/>
          <p:cNvSpPr/>
          <p:nvPr/>
        </p:nvSpPr>
        <p:spPr>
          <a:xfrm>
            <a:off x="0" y="0"/>
            <a:ext cx="9144000" cy="51462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57" name="Google Shape;257;p32"/>
          <p:cNvSpPr/>
          <p:nvPr/>
        </p:nvSpPr>
        <p:spPr>
          <a:xfrm>
            <a:off x="2178893" y="1771955"/>
            <a:ext cx="4786200" cy="1602300"/>
          </a:xfrm>
          <a:prstGeom prst="rect">
            <a:avLst/>
          </a:prstGeom>
          <a:noFill/>
          <a:ln>
            <a:noFill/>
          </a:ln>
        </p:spPr>
        <p:txBody>
          <a:bodyPr anchorCtr="0" anchor="t" bIns="28575" lIns="57150" spcFirstLastPara="1" rIns="57150" wrap="square" tIns="28575">
            <a:noAutofit/>
          </a:bodyPr>
          <a:lstStyle/>
          <a:p>
            <a:pPr indent="0" lvl="0" marL="0" marR="0" rtl="0" algn="ctr">
              <a:lnSpc>
                <a:spcPct val="125004"/>
              </a:lnSpc>
              <a:spcBef>
                <a:spcPts val="0"/>
              </a:spcBef>
              <a:spcAft>
                <a:spcPts val="0"/>
              </a:spcAft>
              <a:buClr>
                <a:srgbClr val="FFFFFF"/>
              </a:buClr>
              <a:buSzPts val="3400"/>
              <a:buFont typeface="Unbounded"/>
              <a:buNone/>
            </a:pPr>
            <a:r>
              <a:rPr b="1" lang="en" sz="3400">
                <a:solidFill>
                  <a:srgbClr val="FFFFFF"/>
                </a:solidFill>
                <a:latin typeface="Georgia"/>
                <a:ea typeface="Georgia"/>
                <a:cs typeface="Georgia"/>
                <a:sym typeface="Georgia"/>
              </a:rPr>
              <a:t>Thank You </a:t>
            </a:r>
            <a:endParaRPr b="1" sz="3400">
              <a:solidFill>
                <a:srgbClr val="FFFFFF"/>
              </a:solidFill>
              <a:latin typeface="Georgia"/>
              <a:ea typeface="Georgia"/>
              <a:cs typeface="Georgia"/>
              <a:sym typeface="Georgia"/>
            </a:endParaRPr>
          </a:p>
          <a:p>
            <a:pPr indent="0" lvl="0" marL="0" marR="0" rtl="0" algn="ctr">
              <a:lnSpc>
                <a:spcPct val="125004"/>
              </a:lnSpc>
              <a:spcBef>
                <a:spcPts val="0"/>
              </a:spcBef>
              <a:spcAft>
                <a:spcPts val="0"/>
              </a:spcAft>
              <a:buClr>
                <a:srgbClr val="FFFFFF"/>
              </a:buClr>
              <a:buSzPts val="3400"/>
              <a:buFont typeface="Unbounded"/>
              <a:buNone/>
            </a:pPr>
            <a:r>
              <a:t/>
            </a:r>
            <a:endParaRPr b="1" sz="3400">
              <a:solidFill>
                <a:srgbClr val="FFFFFF"/>
              </a:solidFill>
              <a:latin typeface="Georgia"/>
              <a:ea typeface="Georgia"/>
              <a:cs typeface="Georgia"/>
              <a:sym typeface="Georgia"/>
            </a:endParaRPr>
          </a:p>
          <a:p>
            <a:pPr indent="0" lvl="0" marL="0" marR="0" rtl="0" algn="ctr">
              <a:lnSpc>
                <a:spcPct val="125004"/>
              </a:lnSpc>
              <a:spcBef>
                <a:spcPts val="0"/>
              </a:spcBef>
              <a:spcAft>
                <a:spcPts val="0"/>
              </a:spcAft>
              <a:buClr>
                <a:srgbClr val="FFFFFF"/>
              </a:buClr>
              <a:buSzPts val="3400"/>
              <a:buFont typeface="Unbounded"/>
              <a:buNone/>
            </a:pPr>
            <a:r>
              <a:rPr b="1" lang="en" sz="3400">
                <a:solidFill>
                  <a:srgbClr val="FFFFFF"/>
                </a:solidFill>
                <a:latin typeface="Georgia"/>
                <a:ea typeface="Georgia"/>
                <a:cs typeface="Georgia"/>
                <a:sym typeface="Georgia"/>
              </a:rPr>
              <a:t>Any Questions?</a:t>
            </a:r>
            <a:endParaRPr b="1" sz="3400">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8" name="Google Shape;68;p16"/>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preencoded.png" id="69" name="Google Shape;69;p16"/>
          <p:cNvPicPr preferRelativeResize="0"/>
          <p:nvPr/>
        </p:nvPicPr>
        <p:blipFill rotWithShape="1">
          <a:blip r:embed="rId4">
            <a:alphaModFix/>
          </a:blip>
          <a:srcRect b="0" l="0" r="0" t="0"/>
          <a:stretch/>
        </p:blipFill>
        <p:spPr>
          <a:xfrm>
            <a:off x="0" y="0"/>
            <a:ext cx="2286000" cy="5143500"/>
          </a:xfrm>
          <a:prstGeom prst="rect">
            <a:avLst/>
          </a:prstGeom>
          <a:noFill/>
          <a:ln>
            <a:noFill/>
          </a:ln>
        </p:spPr>
      </p:pic>
      <p:sp>
        <p:nvSpPr>
          <p:cNvPr id="70" name="Google Shape;70;p16"/>
          <p:cNvSpPr/>
          <p:nvPr/>
        </p:nvSpPr>
        <p:spPr>
          <a:xfrm>
            <a:off x="3402881" y="449386"/>
            <a:ext cx="4624200" cy="6465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FFFFFF"/>
              </a:buClr>
              <a:buSzPts val="2000"/>
              <a:buFont typeface="Unbounded"/>
              <a:buNone/>
            </a:pPr>
            <a:r>
              <a:rPr lang="en" sz="2800">
                <a:solidFill>
                  <a:schemeClr val="lt1"/>
                </a:solidFill>
                <a:latin typeface="Georgia"/>
                <a:ea typeface="Georgia"/>
                <a:cs typeface="Georgia"/>
                <a:sym typeface="Georgia"/>
              </a:rPr>
              <a:t>Introduction:</a:t>
            </a:r>
            <a:endParaRPr sz="3000">
              <a:solidFill>
                <a:schemeClr val="lt1"/>
              </a:solidFill>
              <a:latin typeface="Georgia"/>
              <a:ea typeface="Georgia"/>
              <a:cs typeface="Georgia"/>
              <a:sym typeface="Georgia"/>
            </a:endParaRPr>
          </a:p>
        </p:txBody>
      </p:sp>
      <p:pic>
        <p:nvPicPr>
          <p:cNvPr descr="preencoded.png" id="71" name="Google Shape;71;p16"/>
          <p:cNvPicPr preferRelativeResize="0"/>
          <p:nvPr/>
        </p:nvPicPr>
        <p:blipFill rotWithShape="1">
          <a:blip r:embed="rId5">
            <a:alphaModFix/>
          </a:blip>
          <a:srcRect b="0" l="0" r="0" t="0"/>
          <a:stretch/>
        </p:blipFill>
        <p:spPr>
          <a:xfrm>
            <a:off x="3402881" y="1250901"/>
            <a:ext cx="517177" cy="1258044"/>
          </a:xfrm>
          <a:prstGeom prst="rect">
            <a:avLst/>
          </a:prstGeom>
          <a:noFill/>
          <a:ln>
            <a:noFill/>
          </a:ln>
        </p:spPr>
      </p:pic>
      <p:sp>
        <p:nvSpPr>
          <p:cNvPr id="72" name="Google Shape;72;p16"/>
          <p:cNvSpPr/>
          <p:nvPr/>
        </p:nvSpPr>
        <p:spPr>
          <a:xfrm>
            <a:off x="4075175" y="1635423"/>
            <a:ext cx="3688800" cy="4890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FFFFFF"/>
              </a:buClr>
              <a:buSzPts val="1000"/>
              <a:buFont typeface="Unbounded"/>
              <a:buNone/>
            </a:pPr>
            <a:r>
              <a:rPr lang="en" sz="1800">
                <a:solidFill>
                  <a:schemeClr val="lt1"/>
                </a:solidFill>
                <a:latin typeface="Cabin"/>
                <a:ea typeface="Cabin"/>
                <a:cs typeface="Cabin"/>
                <a:sym typeface="Cabin"/>
              </a:rPr>
              <a:t>Brief overview of the analysis objectives</a:t>
            </a:r>
            <a:endParaRPr sz="1800">
              <a:solidFill>
                <a:schemeClr val="lt1"/>
              </a:solidFill>
              <a:latin typeface="Cabin"/>
              <a:ea typeface="Cabin"/>
              <a:cs typeface="Cabin"/>
              <a:sym typeface="Cabin"/>
            </a:endParaRPr>
          </a:p>
        </p:txBody>
      </p:sp>
      <p:pic>
        <p:nvPicPr>
          <p:cNvPr descr="preencoded.png" id="73" name="Google Shape;73;p16"/>
          <p:cNvPicPr preferRelativeResize="0"/>
          <p:nvPr/>
        </p:nvPicPr>
        <p:blipFill rotWithShape="1">
          <a:blip r:embed="rId6">
            <a:alphaModFix/>
          </a:blip>
          <a:srcRect b="0" l="0" r="0" t="0"/>
          <a:stretch/>
        </p:blipFill>
        <p:spPr>
          <a:xfrm>
            <a:off x="3402881" y="2508944"/>
            <a:ext cx="517177" cy="1092548"/>
          </a:xfrm>
          <a:prstGeom prst="rect">
            <a:avLst/>
          </a:prstGeom>
          <a:noFill/>
          <a:ln>
            <a:noFill/>
          </a:ln>
        </p:spPr>
      </p:pic>
      <p:sp>
        <p:nvSpPr>
          <p:cNvPr id="74" name="Google Shape;74;p16"/>
          <p:cNvSpPr/>
          <p:nvPr/>
        </p:nvSpPr>
        <p:spPr>
          <a:xfrm>
            <a:off x="4075200" y="2761818"/>
            <a:ext cx="4538400" cy="5868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FFFFFF"/>
              </a:buClr>
              <a:buSzPts val="1000"/>
              <a:buFont typeface="Unbounded"/>
              <a:buNone/>
            </a:pPr>
            <a:r>
              <a:rPr lang="en" sz="1800">
                <a:solidFill>
                  <a:schemeClr val="lt1"/>
                </a:solidFill>
                <a:latin typeface="Cabin"/>
                <a:ea typeface="Cabin"/>
                <a:cs typeface="Cabin"/>
                <a:sym typeface="Cabin"/>
              </a:rPr>
              <a:t>Importance of data-driven insights in understanding terrorism</a:t>
            </a:r>
            <a:endParaRPr sz="1800">
              <a:solidFill>
                <a:schemeClr val="lt1"/>
              </a:solidFill>
              <a:latin typeface="Cabin"/>
              <a:ea typeface="Cabin"/>
              <a:cs typeface="Cabin"/>
              <a:sym typeface="Cabin"/>
            </a:endParaRPr>
          </a:p>
        </p:txBody>
      </p:sp>
      <p:pic>
        <p:nvPicPr>
          <p:cNvPr descr="preencoded.png" id="75" name="Google Shape;75;p16"/>
          <p:cNvPicPr preferRelativeResize="0"/>
          <p:nvPr/>
        </p:nvPicPr>
        <p:blipFill rotWithShape="1">
          <a:blip r:embed="rId7">
            <a:alphaModFix/>
          </a:blip>
          <a:srcRect b="0" l="0" r="0" t="0"/>
          <a:stretch/>
        </p:blipFill>
        <p:spPr>
          <a:xfrm>
            <a:off x="3402881" y="3601492"/>
            <a:ext cx="517177" cy="1092548"/>
          </a:xfrm>
          <a:prstGeom prst="rect">
            <a:avLst/>
          </a:prstGeom>
          <a:noFill/>
          <a:ln>
            <a:noFill/>
          </a:ln>
        </p:spPr>
      </p:pic>
      <p:sp>
        <p:nvSpPr>
          <p:cNvPr id="76" name="Google Shape;76;p16"/>
          <p:cNvSpPr/>
          <p:nvPr/>
        </p:nvSpPr>
        <p:spPr>
          <a:xfrm>
            <a:off x="4075175" y="3705416"/>
            <a:ext cx="4538400" cy="884700"/>
          </a:xfrm>
          <a:prstGeom prst="rect">
            <a:avLst/>
          </a:prstGeom>
          <a:noFill/>
          <a:ln>
            <a:noFill/>
          </a:ln>
        </p:spPr>
        <p:txBody>
          <a:bodyPr anchorCtr="0" anchor="t" bIns="28575" lIns="57150" spcFirstLastPara="1" rIns="57150" wrap="square" tIns="28575">
            <a:noAutofit/>
          </a:bodyPr>
          <a:lstStyle/>
          <a:p>
            <a:pPr indent="0" lvl="0" marL="0" marR="0" rtl="0" algn="l">
              <a:lnSpc>
                <a:spcPct val="124984"/>
              </a:lnSpc>
              <a:spcBef>
                <a:spcPts val="0"/>
              </a:spcBef>
              <a:spcAft>
                <a:spcPts val="0"/>
              </a:spcAft>
              <a:buClr>
                <a:srgbClr val="FFFFFF"/>
              </a:buClr>
              <a:buSzPts val="1000"/>
              <a:buFont typeface="Unbounded"/>
              <a:buNone/>
            </a:pPr>
            <a:r>
              <a:rPr lang="en" sz="1800">
                <a:solidFill>
                  <a:schemeClr val="lt1"/>
                </a:solidFill>
                <a:latin typeface="Cabin"/>
                <a:ea typeface="Cabin"/>
                <a:cs typeface="Cabin"/>
                <a:sym typeface="Cabin"/>
              </a:rPr>
              <a:t>Outline of the key areas covered in the analysis</a:t>
            </a:r>
            <a:endParaRPr sz="1800">
              <a:solidFill>
                <a:schemeClr val="lt1"/>
              </a:solidFill>
              <a:latin typeface="Cabin"/>
              <a:ea typeface="Cabin"/>
              <a:cs typeface="Cabin"/>
              <a:sym typeface="Cabin"/>
            </a:endParaRPr>
          </a:p>
        </p:txBody>
      </p:sp>
      <p:pic>
        <p:nvPicPr>
          <p:cNvPr id="77" name="Google Shape;77;p16"/>
          <p:cNvPicPr preferRelativeResize="0"/>
          <p:nvPr/>
        </p:nvPicPr>
        <p:blipFill>
          <a:blip r:embed="rId8">
            <a:alphaModFix/>
          </a:blip>
          <a:stretch>
            <a:fillRect/>
          </a:stretch>
        </p:blipFill>
        <p:spPr>
          <a:xfrm>
            <a:off x="0" y="0"/>
            <a:ext cx="296162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preencoded.png" id="83" name="Google Shape;83;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4" name="Google Shape;84;p17"/>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5" name="Google Shape;85;p17"/>
          <p:cNvSpPr/>
          <p:nvPr/>
        </p:nvSpPr>
        <p:spPr>
          <a:xfrm>
            <a:off x="86075" y="855925"/>
            <a:ext cx="3251400" cy="31767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FFFFFF"/>
              </a:buClr>
              <a:buSzPts val="2500"/>
              <a:buFont typeface="Unbounded"/>
              <a:buNone/>
            </a:pPr>
            <a:r>
              <a:rPr b="1" lang="en" sz="2200">
                <a:solidFill>
                  <a:schemeClr val="lt1"/>
                </a:solidFill>
                <a:latin typeface="Georgia"/>
                <a:ea typeface="Georgia"/>
                <a:cs typeface="Georgia"/>
                <a:sym typeface="Georgia"/>
              </a:rPr>
              <a:t>Q1: </a:t>
            </a:r>
            <a:r>
              <a:rPr lang="en" sz="2200">
                <a:solidFill>
                  <a:schemeClr val="lt1"/>
                </a:solidFill>
                <a:latin typeface="Georgia"/>
                <a:ea typeface="Georgia"/>
                <a:cs typeface="Georgia"/>
                <a:sym typeface="Georgia"/>
              </a:rPr>
              <a:t>To develop effective methodologies for measuring terrorism within each country, encompassing incident frequency, casualty rates, and threat levels</a:t>
            </a:r>
            <a:endParaRPr sz="2200">
              <a:solidFill>
                <a:schemeClr val="lt1"/>
              </a:solidFill>
              <a:latin typeface="Georgia"/>
              <a:ea typeface="Georgia"/>
              <a:cs typeface="Georgia"/>
              <a:sym typeface="Georgia"/>
            </a:endParaRPr>
          </a:p>
          <a:p>
            <a:pPr indent="0" lvl="0" marL="0" marR="0" rtl="0" algn="l">
              <a:lnSpc>
                <a:spcPct val="125012"/>
              </a:lnSpc>
              <a:spcBef>
                <a:spcPts val="0"/>
              </a:spcBef>
              <a:spcAft>
                <a:spcPts val="0"/>
              </a:spcAft>
              <a:buClr>
                <a:srgbClr val="FFFFFF"/>
              </a:buClr>
              <a:buSzPts val="2500"/>
              <a:buFont typeface="Unbounded"/>
              <a:buNone/>
            </a:pPr>
            <a:r>
              <a:t/>
            </a:r>
            <a:endParaRPr b="1" sz="2200">
              <a:solidFill>
                <a:schemeClr val="lt1"/>
              </a:solidFill>
              <a:latin typeface="Calibri"/>
              <a:ea typeface="Calibri"/>
              <a:cs typeface="Calibri"/>
              <a:sym typeface="Calibri"/>
            </a:endParaRPr>
          </a:p>
        </p:txBody>
      </p:sp>
      <p:pic>
        <p:nvPicPr>
          <p:cNvPr id="86" name="Google Shape;86;p17"/>
          <p:cNvPicPr preferRelativeResize="0"/>
          <p:nvPr/>
        </p:nvPicPr>
        <p:blipFill>
          <a:blip r:embed="rId4">
            <a:alphaModFix/>
          </a:blip>
          <a:stretch>
            <a:fillRect/>
          </a:stretch>
        </p:blipFill>
        <p:spPr>
          <a:xfrm>
            <a:off x="3429000" y="0"/>
            <a:ext cx="571500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reencoded.png" id="92" name="Google Shape;92;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3" name="Google Shape;93;p18"/>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id="94" name="Google Shape;94;p18"/>
          <p:cNvPicPr preferRelativeResize="0"/>
          <p:nvPr/>
        </p:nvPicPr>
        <p:blipFill>
          <a:blip r:embed="rId4">
            <a:alphaModFix/>
          </a:blip>
          <a:stretch>
            <a:fillRect/>
          </a:stretch>
        </p:blipFill>
        <p:spPr>
          <a:xfrm>
            <a:off x="117425" y="117425"/>
            <a:ext cx="8739251" cy="2823050"/>
          </a:xfrm>
          <a:prstGeom prst="rect">
            <a:avLst/>
          </a:prstGeom>
          <a:noFill/>
          <a:ln>
            <a:noFill/>
          </a:ln>
          <a:effectLst>
            <a:outerShdw blurRad="57150" rotWithShape="0" algn="bl" dir="5400000" dist="19050">
              <a:srgbClr val="000000">
                <a:alpha val="50000"/>
              </a:srgbClr>
            </a:outerShdw>
          </a:effectLst>
        </p:spPr>
      </p:pic>
      <p:sp>
        <p:nvSpPr>
          <p:cNvPr id="95" name="Google Shape;95;p18"/>
          <p:cNvSpPr/>
          <p:nvPr/>
        </p:nvSpPr>
        <p:spPr>
          <a:xfrm>
            <a:off x="226700" y="3041675"/>
            <a:ext cx="8666400" cy="19140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SzPts val="1100"/>
              <a:buNone/>
            </a:pPr>
            <a:r>
              <a:t/>
            </a:r>
            <a:endParaRPr b="1"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96" name="Google Shape;96;p18"/>
          <p:cNvSpPr txBox="1"/>
          <p:nvPr/>
        </p:nvSpPr>
        <p:spPr>
          <a:xfrm>
            <a:off x="190250" y="3081400"/>
            <a:ext cx="8739300" cy="173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latin typeface="Cabin"/>
                <a:ea typeface="Cabin"/>
                <a:cs typeface="Cabin"/>
                <a:sym typeface="Cabin"/>
              </a:rPr>
              <a:t>Overall Trend</a:t>
            </a:r>
            <a:endParaRPr b="1" sz="1200">
              <a:solidFill>
                <a:schemeClr val="lt1"/>
              </a:solidFill>
              <a:latin typeface="Cabin"/>
              <a:ea typeface="Cabin"/>
              <a:cs typeface="Cabin"/>
              <a:sym typeface="Cabin"/>
            </a:endParaRPr>
          </a:p>
          <a:p>
            <a:pPr indent="-304800" lvl="1" marL="9144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Significant increase in incident frequency over time, particularly after the early 2010s.</a:t>
            </a:r>
            <a:endParaRPr sz="1200">
              <a:solidFill>
                <a:schemeClr val="lt1"/>
              </a:solidFill>
              <a:latin typeface="Cabin"/>
              <a:ea typeface="Cabin"/>
              <a:cs typeface="Cabin"/>
              <a:sym typeface="Cabin"/>
            </a:endParaRPr>
          </a:p>
          <a:p>
            <a:pPr indent="-304800" lvl="1" marL="9144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Fluctuations in incident frequency suggest varying levels of terrorist activity.</a:t>
            </a:r>
            <a:endParaRPr sz="1200">
              <a:solidFill>
                <a:schemeClr val="lt1"/>
              </a:solidFill>
              <a:latin typeface="Cabin"/>
              <a:ea typeface="Cabin"/>
              <a:cs typeface="Cabin"/>
              <a:sym typeface="Cabin"/>
            </a:endParaRPr>
          </a:p>
          <a:p>
            <a:pPr indent="0" lvl="0" marL="0" rtl="0" algn="l">
              <a:lnSpc>
                <a:spcPct val="115000"/>
              </a:lnSpc>
              <a:spcBef>
                <a:spcPts val="0"/>
              </a:spcBef>
              <a:spcAft>
                <a:spcPts val="0"/>
              </a:spcAft>
              <a:buNone/>
            </a:pPr>
            <a:r>
              <a:rPr b="1" lang="en" sz="1200">
                <a:solidFill>
                  <a:schemeClr val="lt1"/>
                </a:solidFill>
                <a:latin typeface="Cabin"/>
                <a:ea typeface="Cabin"/>
                <a:cs typeface="Cabin"/>
                <a:sym typeface="Cabin"/>
              </a:rPr>
              <a:t>Key Periods</a:t>
            </a:r>
            <a:endParaRPr b="1" sz="1200">
              <a:solidFill>
                <a:schemeClr val="lt1"/>
              </a:solidFill>
              <a:latin typeface="Cabin"/>
              <a:ea typeface="Cabin"/>
              <a:cs typeface="Cabin"/>
              <a:sym typeface="Cabin"/>
            </a:endParaRPr>
          </a:p>
          <a:p>
            <a:pPr indent="-304800" lvl="1" marL="9144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1970s: Begins with relatively low incident frequency but sees a gradual increase throughout the decade.</a:t>
            </a:r>
            <a:endParaRPr sz="1200">
              <a:solidFill>
                <a:schemeClr val="lt1"/>
              </a:solidFill>
              <a:latin typeface="Cabin"/>
              <a:ea typeface="Cabin"/>
              <a:cs typeface="Cabin"/>
              <a:sym typeface="Cabin"/>
            </a:endParaRPr>
          </a:p>
          <a:p>
            <a:pPr indent="-304800" lvl="1" marL="9144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1980s-1990s: Continues to rise, with intermittent spikes and dips in activity.</a:t>
            </a:r>
            <a:endParaRPr sz="1200">
              <a:solidFill>
                <a:schemeClr val="lt1"/>
              </a:solidFill>
              <a:latin typeface="Cabin"/>
              <a:ea typeface="Cabin"/>
              <a:cs typeface="Cabin"/>
              <a:sym typeface="Cabin"/>
            </a:endParaRPr>
          </a:p>
          <a:p>
            <a:pPr indent="-304800" lvl="1" marL="9144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Post-2000: Notable surge in terrorist incidents, with multiple peaks indicating heightened activity.</a:t>
            </a:r>
            <a:endParaRPr sz="1200">
              <a:solidFill>
                <a:schemeClr val="lt1"/>
              </a:solidFill>
              <a:latin typeface="Cabin"/>
              <a:ea typeface="Cabin"/>
              <a:cs typeface="Cabin"/>
              <a:sym typeface="Cabin"/>
            </a:endParaRPr>
          </a:p>
          <a:p>
            <a:pPr indent="0" lvl="0" marL="0" rtl="0" algn="l">
              <a:spcBef>
                <a:spcPts val="0"/>
              </a:spcBef>
              <a:spcAft>
                <a:spcPts val="0"/>
              </a:spcAft>
              <a:buNone/>
            </a:pPr>
            <a:r>
              <a:t/>
            </a:r>
            <a:endParaRPr sz="1200">
              <a:solidFill>
                <a:schemeClr val="lt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preencoded.png" id="102" name="Google Shape;102;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9"/>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4" name="Google Shape;104;p19"/>
          <p:cNvSpPr/>
          <p:nvPr/>
        </p:nvSpPr>
        <p:spPr>
          <a:xfrm>
            <a:off x="82200" y="3041675"/>
            <a:ext cx="8997600" cy="19140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SzPts val="1100"/>
              <a:buNone/>
            </a:pPr>
            <a:r>
              <a:t/>
            </a:r>
            <a:endParaRPr b="1"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5" name="Google Shape;105;p19"/>
          <p:cNvSpPr txBox="1"/>
          <p:nvPr/>
        </p:nvSpPr>
        <p:spPr>
          <a:xfrm>
            <a:off x="190250" y="3081400"/>
            <a:ext cx="8739300" cy="19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latin typeface="Cabin"/>
                <a:ea typeface="Cabin"/>
                <a:cs typeface="Cabin"/>
                <a:sym typeface="Cabin"/>
              </a:rPr>
              <a:t>Key Analysis</a:t>
            </a:r>
            <a:br>
              <a:rPr b="1" lang="en" sz="1200">
                <a:solidFill>
                  <a:schemeClr val="lt1"/>
                </a:solidFill>
                <a:latin typeface="Cabin"/>
                <a:ea typeface="Cabin"/>
                <a:cs typeface="Cabin"/>
                <a:sym typeface="Cabin"/>
              </a:rPr>
            </a:br>
            <a:endParaRPr b="1" sz="1200">
              <a:solidFill>
                <a:schemeClr val="lt1"/>
              </a:solidFill>
              <a:latin typeface="Cabin"/>
              <a:ea typeface="Cabin"/>
              <a:cs typeface="Cabin"/>
              <a:sym typeface="Cabin"/>
            </a:endParaRPr>
          </a:p>
          <a:p>
            <a:pPr indent="-304800" lvl="0" marL="4572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The top 10 countries with the highest casualty rates paint a diverse picture of regions affected by terrorism. </a:t>
            </a:r>
            <a:endParaRPr sz="1200">
              <a:solidFill>
                <a:schemeClr val="lt1"/>
              </a:solidFill>
              <a:latin typeface="Cabin"/>
              <a:ea typeface="Cabin"/>
              <a:cs typeface="Cabin"/>
              <a:sym typeface="Cabin"/>
            </a:endParaRPr>
          </a:p>
          <a:p>
            <a:pPr indent="-304800" lvl="0" marL="4572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From South Vietnam to North Korea, and from Vatican City to Rwanda, each nation faces unique challenges in </a:t>
            </a:r>
            <a:r>
              <a:rPr lang="en" sz="1200">
                <a:solidFill>
                  <a:schemeClr val="lt1"/>
                </a:solidFill>
                <a:latin typeface="Cabin"/>
                <a:ea typeface="Cabin"/>
                <a:cs typeface="Cabin"/>
                <a:sym typeface="Cabin"/>
              </a:rPr>
              <a:t>combating</a:t>
            </a:r>
            <a:r>
              <a:rPr lang="en" sz="1200">
                <a:solidFill>
                  <a:schemeClr val="lt1"/>
                </a:solidFill>
                <a:latin typeface="Cabin"/>
                <a:ea typeface="Cabin"/>
                <a:cs typeface="Cabin"/>
                <a:sym typeface="Cabin"/>
              </a:rPr>
              <a:t> terrorism and mitigating its impact on civilian populations. </a:t>
            </a:r>
            <a:endParaRPr sz="1200">
              <a:solidFill>
                <a:schemeClr val="lt1"/>
              </a:solidFill>
              <a:latin typeface="Cabin"/>
              <a:ea typeface="Cabin"/>
              <a:cs typeface="Cabin"/>
              <a:sym typeface="Cabin"/>
            </a:endParaRPr>
          </a:p>
          <a:p>
            <a:pPr indent="-304800" lvl="0" marL="457200" rtl="0" algn="l">
              <a:lnSpc>
                <a:spcPct val="115000"/>
              </a:lnSpc>
              <a:spcBef>
                <a:spcPts val="0"/>
              </a:spcBef>
              <a:spcAft>
                <a:spcPts val="0"/>
              </a:spcAft>
              <a:buClr>
                <a:schemeClr val="lt1"/>
              </a:buClr>
              <a:buSzPts val="1200"/>
              <a:buFont typeface="Cabin"/>
              <a:buChar char="●"/>
            </a:pPr>
            <a:r>
              <a:rPr lang="en" sz="1200">
                <a:solidFill>
                  <a:schemeClr val="lt1"/>
                </a:solidFill>
                <a:latin typeface="Cabin"/>
                <a:ea typeface="Cabin"/>
                <a:cs typeface="Cabin"/>
                <a:sym typeface="Cabin"/>
              </a:rPr>
              <a:t>While some countries may grapple with longstanding conflicts and insurgencies, others may experience sporadic terrorist incidents that nonetheless have significant consequences.</a:t>
            </a:r>
            <a:endParaRPr sz="1200">
              <a:solidFill>
                <a:schemeClr val="lt1"/>
              </a:solidFill>
              <a:latin typeface="Cabin"/>
              <a:ea typeface="Cabin"/>
              <a:cs typeface="Cabin"/>
              <a:sym typeface="Cabin"/>
            </a:endParaRPr>
          </a:p>
          <a:p>
            <a:pPr indent="0" lvl="0" marL="0" rtl="0" algn="l">
              <a:lnSpc>
                <a:spcPct val="115000"/>
              </a:lnSpc>
              <a:spcBef>
                <a:spcPts val="0"/>
              </a:spcBef>
              <a:spcAft>
                <a:spcPts val="0"/>
              </a:spcAft>
              <a:buNone/>
            </a:pPr>
            <a:r>
              <a:t/>
            </a:r>
            <a:endParaRPr sz="1200">
              <a:solidFill>
                <a:schemeClr val="lt1"/>
              </a:solidFill>
              <a:latin typeface="Cabin"/>
              <a:ea typeface="Cabin"/>
              <a:cs typeface="Cabin"/>
              <a:sym typeface="Cabin"/>
            </a:endParaRPr>
          </a:p>
        </p:txBody>
      </p:sp>
      <p:pic>
        <p:nvPicPr>
          <p:cNvPr id="106" name="Google Shape;106;p19"/>
          <p:cNvPicPr preferRelativeResize="0"/>
          <p:nvPr/>
        </p:nvPicPr>
        <p:blipFill>
          <a:blip r:embed="rId4">
            <a:alphaModFix/>
          </a:blip>
          <a:stretch>
            <a:fillRect/>
          </a:stretch>
        </p:blipFill>
        <p:spPr>
          <a:xfrm>
            <a:off x="190250" y="133875"/>
            <a:ext cx="8666425" cy="271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preencoded.png" id="112" name="Google Shape;112;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3" name="Google Shape;113;p20"/>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14" name="Google Shape;114;p20"/>
          <p:cNvSpPr/>
          <p:nvPr/>
        </p:nvSpPr>
        <p:spPr>
          <a:xfrm>
            <a:off x="966825" y="1255075"/>
            <a:ext cx="4038300" cy="23706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FFFFFF"/>
              </a:buClr>
              <a:buSzPts val="2500"/>
              <a:buFont typeface="Unbounded"/>
              <a:buNone/>
            </a:pPr>
            <a:r>
              <a:rPr b="1" lang="en" sz="2200">
                <a:solidFill>
                  <a:schemeClr val="lt1"/>
                </a:solidFill>
                <a:latin typeface="Georgia"/>
                <a:ea typeface="Georgia"/>
                <a:cs typeface="Georgia"/>
                <a:sym typeface="Georgia"/>
              </a:rPr>
              <a:t>Q2: </a:t>
            </a:r>
            <a:r>
              <a:rPr b="1" lang="en" sz="2200">
                <a:solidFill>
                  <a:schemeClr val="lt1"/>
                </a:solidFill>
                <a:latin typeface="Georgia"/>
                <a:ea typeface="Georgia"/>
                <a:cs typeface="Georgia"/>
                <a:sym typeface="Georgia"/>
              </a:rPr>
              <a:t>To identify countries with the highest and lowest rates of terrorism and elucidate factors contributing to these variations</a:t>
            </a:r>
            <a:endParaRPr b="1" sz="2200">
              <a:solidFill>
                <a:schemeClr val="lt1"/>
              </a:solidFill>
              <a:latin typeface="Georgia"/>
              <a:ea typeface="Georgia"/>
              <a:cs typeface="Georgia"/>
              <a:sym typeface="Georgia"/>
            </a:endParaRPr>
          </a:p>
        </p:txBody>
      </p:sp>
      <p:pic>
        <p:nvPicPr>
          <p:cNvPr id="115" name="Google Shape;115;p20"/>
          <p:cNvPicPr preferRelativeResize="0"/>
          <p:nvPr/>
        </p:nvPicPr>
        <p:blipFill>
          <a:blip r:embed="rId4">
            <a:alphaModFix/>
          </a:blip>
          <a:stretch>
            <a:fillRect/>
          </a:stretch>
        </p:blipFill>
        <p:spPr>
          <a:xfrm>
            <a:off x="5771575" y="2958350"/>
            <a:ext cx="3372426" cy="2185150"/>
          </a:xfrm>
          <a:prstGeom prst="rect">
            <a:avLst/>
          </a:prstGeom>
          <a:noFill/>
          <a:ln>
            <a:noFill/>
          </a:ln>
        </p:spPr>
      </p:pic>
      <p:pic>
        <p:nvPicPr>
          <p:cNvPr id="116" name="Google Shape;116;p20"/>
          <p:cNvPicPr preferRelativeResize="0"/>
          <p:nvPr/>
        </p:nvPicPr>
        <p:blipFill>
          <a:blip r:embed="rId5">
            <a:alphaModFix/>
          </a:blip>
          <a:stretch>
            <a:fillRect/>
          </a:stretch>
        </p:blipFill>
        <p:spPr>
          <a:xfrm>
            <a:off x="5771575" y="-2"/>
            <a:ext cx="3372426" cy="1278450"/>
          </a:xfrm>
          <a:prstGeom prst="rect">
            <a:avLst/>
          </a:prstGeom>
          <a:noFill/>
          <a:ln>
            <a:noFill/>
          </a:ln>
        </p:spPr>
      </p:pic>
      <p:pic>
        <p:nvPicPr>
          <p:cNvPr id="117" name="Google Shape;117;p20"/>
          <p:cNvPicPr preferRelativeResize="0"/>
          <p:nvPr/>
        </p:nvPicPr>
        <p:blipFill>
          <a:blip r:embed="rId6">
            <a:alphaModFix/>
          </a:blip>
          <a:stretch>
            <a:fillRect/>
          </a:stretch>
        </p:blipFill>
        <p:spPr>
          <a:xfrm>
            <a:off x="5771575" y="1278450"/>
            <a:ext cx="3372426" cy="167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preencoded.png" id="123" name="Google Shape;123;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4" name="Google Shape;124;p21"/>
          <p:cNvSpPr/>
          <p:nvPr/>
        </p:nvSpPr>
        <p:spPr>
          <a:xfrm>
            <a:off x="0" y="0"/>
            <a:ext cx="9144000" cy="51462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25" name="Google Shape;125;p21"/>
          <p:cNvSpPr/>
          <p:nvPr/>
        </p:nvSpPr>
        <p:spPr>
          <a:xfrm>
            <a:off x="278000" y="381525"/>
            <a:ext cx="8569200" cy="8670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FFFFFF"/>
              </a:buClr>
              <a:buSzPts val="2700"/>
              <a:buFont typeface="Unbounded"/>
              <a:buNone/>
            </a:pPr>
            <a:r>
              <a:rPr lang="en" sz="2800">
                <a:solidFill>
                  <a:srgbClr val="FFFFFF"/>
                </a:solidFill>
                <a:latin typeface="Georgia"/>
                <a:ea typeface="Georgia"/>
                <a:cs typeface="Georgia"/>
                <a:sym typeface="Georgia"/>
              </a:rPr>
              <a:t>Identify countries with highest and lowest terrorism rates</a:t>
            </a:r>
            <a:endParaRPr sz="2800">
              <a:solidFill>
                <a:schemeClr val="dk1"/>
              </a:solidFill>
              <a:latin typeface="Georgia"/>
              <a:ea typeface="Georgia"/>
              <a:cs typeface="Georgia"/>
              <a:sym typeface="Georgia"/>
            </a:endParaRPr>
          </a:p>
        </p:txBody>
      </p:sp>
      <p:pic>
        <p:nvPicPr>
          <p:cNvPr id="126" name="Google Shape;126;p21"/>
          <p:cNvPicPr preferRelativeResize="0"/>
          <p:nvPr/>
        </p:nvPicPr>
        <p:blipFill>
          <a:blip r:embed="rId4">
            <a:alphaModFix/>
          </a:blip>
          <a:stretch>
            <a:fillRect/>
          </a:stretch>
        </p:blipFill>
        <p:spPr>
          <a:xfrm>
            <a:off x="277998" y="1502850"/>
            <a:ext cx="6487877" cy="3179700"/>
          </a:xfrm>
          <a:prstGeom prst="rect">
            <a:avLst/>
          </a:prstGeom>
          <a:noFill/>
          <a:ln>
            <a:noFill/>
          </a:ln>
        </p:spPr>
      </p:pic>
      <p:sp>
        <p:nvSpPr>
          <p:cNvPr id="127" name="Google Shape;127;p21"/>
          <p:cNvSpPr/>
          <p:nvPr/>
        </p:nvSpPr>
        <p:spPr>
          <a:xfrm>
            <a:off x="7050225" y="1842150"/>
            <a:ext cx="1638000" cy="28404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SzPts val="1100"/>
              <a:buNone/>
            </a:pPr>
            <a:r>
              <a:rPr lang="en" sz="1200">
                <a:solidFill>
                  <a:srgbClr val="FFFFFF"/>
                </a:solidFill>
                <a:latin typeface="Cabin"/>
                <a:ea typeface="Cabin"/>
                <a:cs typeface="Cabin"/>
                <a:sym typeface="Cabin"/>
              </a:rPr>
              <a:t>The country with the highest number of terrorist attacks is </a:t>
            </a:r>
            <a:r>
              <a:rPr b="1" lang="en" sz="1200">
                <a:solidFill>
                  <a:srgbClr val="FFFFFF"/>
                </a:solidFill>
                <a:latin typeface="Cabin"/>
                <a:ea typeface="Cabin"/>
                <a:cs typeface="Cabin"/>
                <a:sym typeface="Cabin"/>
              </a:rPr>
              <a:t>Iraq.</a:t>
            </a:r>
            <a:endParaRPr b="1" sz="1200">
              <a:solidFill>
                <a:srgbClr val="FFFFFF"/>
              </a:solidFill>
              <a:latin typeface="Cabin"/>
              <a:ea typeface="Cabin"/>
              <a:cs typeface="Cabin"/>
              <a:sym typeface="Cabin"/>
            </a:endParaRPr>
          </a:p>
          <a:p>
            <a:pPr indent="0" lvl="0" marL="0" rtl="0" algn="l">
              <a:lnSpc>
                <a:spcPct val="150000"/>
              </a:lnSpc>
              <a:spcBef>
                <a:spcPts val="0"/>
              </a:spcBef>
              <a:spcAft>
                <a:spcPts val="0"/>
              </a:spcAft>
              <a:buClr>
                <a:schemeClr val="dk1"/>
              </a:buClr>
              <a:buSzPts val="1100"/>
              <a:buFont typeface="Arial"/>
              <a:buNone/>
            </a:pPr>
            <a:r>
              <a:t/>
            </a:r>
            <a:endParaRPr b="1" sz="1200">
              <a:solidFill>
                <a:srgbClr val="FFFFFF"/>
              </a:solidFill>
              <a:latin typeface="Cabin"/>
              <a:ea typeface="Cabin"/>
              <a:cs typeface="Cabin"/>
              <a:sym typeface="Cabin"/>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Cabin"/>
                <a:ea typeface="Cabin"/>
                <a:cs typeface="Cabin"/>
                <a:sym typeface="Cabin"/>
              </a:rPr>
              <a:t>The country with the lowest number of terrorist attacks is </a:t>
            </a:r>
            <a:r>
              <a:rPr b="1" lang="en" sz="1200">
                <a:solidFill>
                  <a:srgbClr val="FFFFFF"/>
                </a:solidFill>
                <a:latin typeface="Cabin"/>
                <a:ea typeface="Cabin"/>
                <a:cs typeface="Cabin"/>
                <a:sym typeface="Cabin"/>
              </a:rPr>
              <a:t>Antigua and Barbuda.</a:t>
            </a:r>
            <a:endParaRPr b="1"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28" name="Google Shape;128;p21"/>
          <p:cNvSpPr/>
          <p:nvPr/>
        </p:nvSpPr>
        <p:spPr>
          <a:xfrm>
            <a:off x="7154925" y="1434338"/>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preencoded.png" id="134" name="Google Shape;134;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5" name="Google Shape;135;p22"/>
          <p:cNvSpPr/>
          <p:nvPr/>
        </p:nvSpPr>
        <p:spPr>
          <a:xfrm>
            <a:off x="0" y="0"/>
            <a:ext cx="9144000" cy="51462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36" name="Google Shape;136;p22"/>
          <p:cNvSpPr/>
          <p:nvPr/>
        </p:nvSpPr>
        <p:spPr>
          <a:xfrm>
            <a:off x="278001" y="381525"/>
            <a:ext cx="7395600" cy="8670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FFFFFF"/>
              </a:buClr>
              <a:buSzPts val="2700"/>
              <a:buFont typeface="Unbounded"/>
              <a:buNone/>
            </a:pPr>
            <a:r>
              <a:rPr lang="en" sz="2800">
                <a:solidFill>
                  <a:srgbClr val="FFFFFF"/>
                </a:solidFill>
                <a:latin typeface="Georgia"/>
                <a:ea typeface="Georgia"/>
                <a:cs typeface="Georgia"/>
                <a:sym typeface="Georgia"/>
              </a:rPr>
              <a:t>Identify regions with highest and lowest terrorism rates</a:t>
            </a:r>
            <a:endParaRPr sz="2800">
              <a:solidFill>
                <a:schemeClr val="dk1"/>
              </a:solidFill>
              <a:latin typeface="Georgia"/>
              <a:ea typeface="Georgia"/>
              <a:cs typeface="Georgia"/>
              <a:sym typeface="Georgia"/>
            </a:endParaRPr>
          </a:p>
        </p:txBody>
      </p:sp>
      <p:pic>
        <p:nvPicPr>
          <p:cNvPr id="137" name="Google Shape;137;p22"/>
          <p:cNvPicPr preferRelativeResize="0"/>
          <p:nvPr/>
        </p:nvPicPr>
        <p:blipFill>
          <a:blip r:embed="rId4">
            <a:alphaModFix/>
          </a:blip>
          <a:stretch>
            <a:fillRect/>
          </a:stretch>
        </p:blipFill>
        <p:spPr>
          <a:xfrm>
            <a:off x="278000" y="1502850"/>
            <a:ext cx="6487874" cy="3491701"/>
          </a:xfrm>
          <a:prstGeom prst="rect">
            <a:avLst/>
          </a:prstGeom>
          <a:noFill/>
          <a:ln>
            <a:noFill/>
          </a:ln>
        </p:spPr>
      </p:pic>
      <p:sp>
        <p:nvSpPr>
          <p:cNvPr id="138" name="Google Shape;138;p22"/>
          <p:cNvSpPr/>
          <p:nvPr/>
        </p:nvSpPr>
        <p:spPr>
          <a:xfrm>
            <a:off x="7154925" y="1434338"/>
            <a:ext cx="1428600" cy="222000"/>
          </a:xfrm>
          <a:prstGeom prst="rect">
            <a:avLst/>
          </a:prstGeom>
          <a:noFill/>
          <a:ln>
            <a:noFill/>
          </a:ln>
        </p:spPr>
        <p:txBody>
          <a:bodyPr anchorCtr="0" anchor="t" bIns="28575" lIns="57150" spcFirstLastPara="1" rIns="57150" wrap="square" tIns="28575">
            <a:noAutofit/>
          </a:bodyPr>
          <a:lstStyle/>
          <a:p>
            <a:pPr indent="0" lvl="0" marL="0" marR="0" rtl="0" algn="ctr">
              <a:lnSpc>
                <a:spcPct val="160011"/>
              </a:lnSpc>
              <a:spcBef>
                <a:spcPts val="0"/>
              </a:spcBef>
              <a:spcAft>
                <a:spcPts val="0"/>
              </a:spcAft>
              <a:buClr>
                <a:srgbClr val="CAD6DE"/>
              </a:buClr>
              <a:buSzPts val="1100"/>
              <a:buFont typeface="Cabin"/>
              <a:buNone/>
            </a:pPr>
            <a:r>
              <a:rPr lang="en" sz="1500">
                <a:solidFill>
                  <a:srgbClr val="CAD6DE"/>
                </a:solidFill>
                <a:latin typeface="Cabin"/>
                <a:ea typeface="Cabin"/>
                <a:cs typeface="Cabin"/>
                <a:sym typeface="Cabin"/>
              </a:rPr>
              <a:t>Key Insights</a:t>
            </a:r>
            <a:endParaRPr sz="1500">
              <a:solidFill>
                <a:schemeClr val="dk1"/>
              </a:solidFill>
              <a:latin typeface="Calibri"/>
              <a:ea typeface="Calibri"/>
              <a:cs typeface="Calibri"/>
              <a:sym typeface="Calibri"/>
            </a:endParaRPr>
          </a:p>
        </p:txBody>
      </p:sp>
      <p:sp>
        <p:nvSpPr>
          <p:cNvPr id="139" name="Google Shape;139;p22"/>
          <p:cNvSpPr/>
          <p:nvPr/>
        </p:nvSpPr>
        <p:spPr>
          <a:xfrm>
            <a:off x="7050225" y="1765950"/>
            <a:ext cx="1638000" cy="3228600"/>
          </a:xfrm>
          <a:prstGeom prst="rect">
            <a:avLst/>
          </a:prstGeom>
          <a:solidFill>
            <a:srgbClr val="223D4D"/>
          </a:solidFill>
          <a:ln>
            <a:noFill/>
          </a:ln>
        </p:spPr>
        <p:txBody>
          <a:bodyPr anchorCtr="0" anchor="t" bIns="28575" lIns="57150" spcFirstLastPara="1" rIns="57150" wrap="square" tIns="28575">
            <a:noAutofit/>
          </a:bodyPr>
          <a:lstStyle/>
          <a:p>
            <a:pPr indent="0" lvl="0" marL="0" rtl="0" algn="l">
              <a:lnSpc>
                <a:spcPct val="150000"/>
              </a:lnSpc>
              <a:spcBef>
                <a:spcPts val="0"/>
              </a:spcBef>
              <a:spcAft>
                <a:spcPts val="0"/>
              </a:spcAft>
              <a:buSzPts val="1100"/>
              <a:buNone/>
            </a:pPr>
            <a:r>
              <a:rPr lang="en" sz="1200">
                <a:solidFill>
                  <a:srgbClr val="FFFFFF"/>
                </a:solidFill>
                <a:latin typeface="Cabin"/>
                <a:ea typeface="Cabin"/>
                <a:cs typeface="Cabin"/>
                <a:sym typeface="Cabin"/>
              </a:rPr>
              <a:t>The regions with the highest number of terrorist attacks are the </a:t>
            </a:r>
            <a:r>
              <a:rPr b="1" lang="en" sz="1200">
                <a:solidFill>
                  <a:srgbClr val="FFFFFF"/>
                </a:solidFill>
                <a:latin typeface="Cabin"/>
                <a:ea typeface="Cabin"/>
                <a:cs typeface="Cabin"/>
                <a:sym typeface="Cabin"/>
              </a:rPr>
              <a:t>Middle East and North Africa.</a:t>
            </a:r>
            <a:endParaRPr b="1" sz="1200">
              <a:solidFill>
                <a:srgbClr val="FFFFFF"/>
              </a:solidFill>
              <a:latin typeface="Cabin"/>
              <a:ea typeface="Cabin"/>
              <a:cs typeface="Cabin"/>
              <a:sym typeface="Cabin"/>
            </a:endParaRPr>
          </a:p>
          <a:p>
            <a:pPr indent="0" lvl="0" marL="0" rtl="0" algn="l">
              <a:lnSpc>
                <a:spcPct val="150000"/>
              </a:lnSpc>
              <a:spcBef>
                <a:spcPts val="0"/>
              </a:spcBef>
              <a:spcAft>
                <a:spcPts val="0"/>
              </a:spcAft>
              <a:buSzPts val="1100"/>
              <a:buNone/>
            </a:pPr>
            <a:r>
              <a:t/>
            </a:r>
            <a:endParaRPr b="1" sz="1200">
              <a:solidFill>
                <a:srgbClr val="FFFFFF"/>
              </a:solidFill>
              <a:latin typeface="Cabin"/>
              <a:ea typeface="Cabin"/>
              <a:cs typeface="Cabin"/>
              <a:sym typeface="Cabin"/>
            </a:endParaRPr>
          </a:p>
          <a:p>
            <a:pPr indent="0" lvl="0" marL="0" rtl="0" algn="l">
              <a:lnSpc>
                <a:spcPct val="150000"/>
              </a:lnSpc>
              <a:spcBef>
                <a:spcPts val="0"/>
              </a:spcBef>
              <a:spcAft>
                <a:spcPts val="0"/>
              </a:spcAft>
              <a:buSzPts val="1100"/>
              <a:buNone/>
            </a:pPr>
            <a:r>
              <a:rPr lang="en" sz="1200">
                <a:solidFill>
                  <a:srgbClr val="FFFFFF"/>
                </a:solidFill>
                <a:latin typeface="Cabin"/>
                <a:ea typeface="Cabin"/>
                <a:cs typeface="Cabin"/>
                <a:sym typeface="Cabin"/>
              </a:rPr>
              <a:t>The regions with the lowest number of terrorist attacks are the </a:t>
            </a:r>
            <a:r>
              <a:rPr b="1" lang="en" sz="1200">
                <a:solidFill>
                  <a:srgbClr val="FFFFFF"/>
                </a:solidFill>
                <a:latin typeface="Cabin"/>
                <a:ea typeface="Cabin"/>
                <a:cs typeface="Cabin"/>
                <a:sym typeface="Cabin"/>
              </a:rPr>
              <a:t>Australasia and Oceania.</a:t>
            </a:r>
            <a:endParaRPr b="1" sz="1200">
              <a:solidFill>
                <a:srgbClr val="FFFFFF"/>
              </a:solidFill>
              <a:latin typeface="Cabin"/>
              <a:ea typeface="Cabin"/>
              <a:cs typeface="Cabin"/>
              <a:sym typeface="Cabin"/>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preencoded.png" id="145" name="Google Shape;145;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6" name="Google Shape;146;p23"/>
          <p:cNvSpPr/>
          <p:nvPr/>
        </p:nvSpPr>
        <p:spPr>
          <a:xfrm>
            <a:off x="0" y="0"/>
            <a:ext cx="9144000" cy="5143500"/>
          </a:xfrm>
          <a:prstGeom prst="rect">
            <a:avLst/>
          </a:prstGeom>
          <a:solidFill>
            <a:srgbClr val="112836"/>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47" name="Google Shape;147;p23"/>
          <p:cNvSpPr/>
          <p:nvPr/>
        </p:nvSpPr>
        <p:spPr>
          <a:xfrm>
            <a:off x="667575" y="1494450"/>
            <a:ext cx="4574400" cy="23706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FFFFFF"/>
              </a:buClr>
              <a:buSzPts val="2500"/>
              <a:buFont typeface="Unbounded"/>
              <a:buNone/>
            </a:pPr>
            <a:r>
              <a:rPr b="1" lang="en" sz="2200">
                <a:solidFill>
                  <a:schemeClr val="lt1"/>
                </a:solidFill>
                <a:latin typeface="Georgia"/>
                <a:ea typeface="Georgia"/>
                <a:cs typeface="Georgia"/>
                <a:sym typeface="Georgia"/>
              </a:rPr>
              <a:t>Q3: </a:t>
            </a:r>
            <a:r>
              <a:rPr b="1" lang="en" sz="2200">
                <a:solidFill>
                  <a:schemeClr val="lt1"/>
                </a:solidFill>
                <a:latin typeface="Georgia"/>
                <a:ea typeface="Georgia"/>
                <a:cs typeface="Georgia"/>
                <a:sym typeface="Georgia"/>
              </a:rPr>
              <a:t>To uncover a pattern or a common characteristic in countries that would contribute to the rate of terrorism</a:t>
            </a:r>
            <a:endParaRPr b="1" sz="2200">
              <a:solidFill>
                <a:schemeClr val="lt1"/>
              </a:solidFill>
              <a:latin typeface="Georgia"/>
              <a:ea typeface="Georgia"/>
              <a:cs typeface="Georgia"/>
              <a:sym typeface="Georgia"/>
            </a:endParaRPr>
          </a:p>
        </p:txBody>
      </p:sp>
      <p:pic>
        <p:nvPicPr>
          <p:cNvPr id="148" name="Google Shape;148;p23"/>
          <p:cNvPicPr preferRelativeResize="0"/>
          <p:nvPr/>
        </p:nvPicPr>
        <p:blipFill rotWithShape="1">
          <a:blip r:embed="rId4">
            <a:alphaModFix/>
          </a:blip>
          <a:srcRect b="18051" l="0" r="0" t="18051"/>
          <a:stretch/>
        </p:blipFill>
        <p:spPr>
          <a:xfrm>
            <a:off x="5771575" y="0"/>
            <a:ext cx="3372426" cy="2154902"/>
          </a:xfrm>
          <a:prstGeom prst="rect">
            <a:avLst/>
          </a:prstGeom>
          <a:noFill/>
          <a:ln>
            <a:noFill/>
          </a:ln>
        </p:spPr>
      </p:pic>
      <p:pic>
        <p:nvPicPr>
          <p:cNvPr id="149" name="Google Shape;149;p23"/>
          <p:cNvPicPr preferRelativeResize="0"/>
          <p:nvPr/>
        </p:nvPicPr>
        <p:blipFill rotWithShape="1">
          <a:blip r:embed="rId5">
            <a:alphaModFix/>
          </a:blip>
          <a:srcRect b="9461" l="0" r="0" t="9461"/>
          <a:stretch/>
        </p:blipFill>
        <p:spPr>
          <a:xfrm>
            <a:off x="5771575" y="2170013"/>
            <a:ext cx="3372426" cy="1679925"/>
          </a:xfrm>
          <a:prstGeom prst="rect">
            <a:avLst/>
          </a:prstGeom>
          <a:noFill/>
          <a:ln>
            <a:noFill/>
          </a:ln>
        </p:spPr>
      </p:pic>
      <p:pic>
        <p:nvPicPr>
          <p:cNvPr id="150" name="Google Shape;150;p23"/>
          <p:cNvPicPr preferRelativeResize="0"/>
          <p:nvPr/>
        </p:nvPicPr>
        <p:blipFill rotWithShape="1">
          <a:blip r:embed="rId6">
            <a:alphaModFix/>
          </a:blip>
          <a:srcRect b="21568" l="0" r="0" t="21568"/>
          <a:stretch/>
        </p:blipFill>
        <p:spPr>
          <a:xfrm>
            <a:off x="5771575" y="3865057"/>
            <a:ext cx="3372424" cy="12784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